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344" r:id="rId4"/>
    <p:sldId id="258" r:id="rId5"/>
    <p:sldId id="259" r:id="rId6"/>
    <p:sldId id="260" r:id="rId7"/>
    <p:sldId id="262" r:id="rId8"/>
    <p:sldId id="339" r:id="rId9"/>
    <p:sldId id="263" r:id="rId10"/>
    <p:sldId id="264" r:id="rId11"/>
    <p:sldId id="265" r:id="rId12"/>
    <p:sldId id="348" r:id="rId13"/>
    <p:sldId id="347" r:id="rId14"/>
    <p:sldId id="268" r:id="rId15"/>
    <p:sldId id="269" r:id="rId16"/>
    <p:sldId id="270" r:id="rId17"/>
    <p:sldId id="271" r:id="rId18"/>
    <p:sldId id="272" r:id="rId19"/>
    <p:sldId id="346" r:id="rId20"/>
    <p:sldId id="273" r:id="rId21"/>
    <p:sldId id="274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</p:sldIdLst>
  <p:sldSz cx="9144000" cy="6858000" type="screen4x3"/>
  <p:notesSz cx="6858000" cy="9945688"/>
  <p:embeddedFontLst>
    <p:embeddedFont>
      <p:font typeface="Tahoma" panose="020B0604030504040204" pitchFamily="34" charset="0"/>
      <p:regular r:id="rId36"/>
      <p:bold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hgzyDPR9dZEWhIch2ugPEmp7zQ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8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491F91-2A20-449E-8E32-F2C59FA73C25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FCAF392-022E-4DA1-BF66-CEB7DB6BC315}">
      <dgm:prSet/>
      <dgm:spPr/>
      <dgm:t>
        <a:bodyPr/>
        <a:lstStyle/>
        <a:p>
          <a:r>
            <a:rPr lang="en-GB"/>
            <a:t>Oxford and Cambridge Preparation for Interview Day</a:t>
          </a:r>
        </a:p>
      </dgm:t>
    </dgm:pt>
    <dgm:pt modelId="{3BE96771-644C-484F-B176-F8526F366006}" type="parTrans" cxnId="{06470F87-E203-4AF2-BB59-6D538D585F05}">
      <dgm:prSet/>
      <dgm:spPr/>
      <dgm:t>
        <a:bodyPr/>
        <a:lstStyle/>
        <a:p>
          <a:endParaRPr lang="en-US"/>
        </a:p>
      </dgm:t>
    </dgm:pt>
    <dgm:pt modelId="{618A8C08-1FF1-4D49-AEF8-968440EFA6E2}" type="sibTrans" cxnId="{06470F87-E203-4AF2-BB59-6D538D585F05}">
      <dgm:prSet/>
      <dgm:spPr/>
      <dgm:t>
        <a:bodyPr/>
        <a:lstStyle/>
        <a:p>
          <a:endParaRPr lang="en-US"/>
        </a:p>
      </dgm:t>
    </dgm:pt>
    <dgm:pt modelId="{E14A7A0F-A334-4F38-A7AF-45F680D5CE06}">
      <dgm:prSet/>
      <dgm:spPr/>
      <dgm:t>
        <a:bodyPr/>
        <a:lstStyle/>
        <a:p>
          <a:r>
            <a:rPr lang="en-GB" dirty="0"/>
            <a:t>Interview Practice sessions and courses</a:t>
          </a:r>
          <a:endParaRPr lang="en-US" dirty="0"/>
        </a:p>
      </dgm:t>
    </dgm:pt>
    <dgm:pt modelId="{4807CB54-DAA5-4705-B42C-9EB8932378C7}" type="parTrans" cxnId="{0058A4C2-9844-48DF-998F-B9294017CD56}">
      <dgm:prSet/>
      <dgm:spPr/>
      <dgm:t>
        <a:bodyPr/>
        <a:lstStyle/>
        <a:p>
          <a:endParaRPr lang="en-US"/>
        </a:p>
      </dgm:t>
    </dgm:pt>
    <dgm:pt modelId="{2560ADC2-88BE-4330-8732-69E5628E31FB}" type="sibTrans" cxnId="{0058A4C2-9844-48DF-998F-B9294017CD56}">
      <dgm:prSet/>
      <dgm:spPr/>
      <dgm:t>
        <a:bodyPr/>
        <a:lstStyle/>
        <a:p>
          <a:endParaRPr lang="en-US"/>
        </a:p>
      </dgm:t>
    </dgm:pt>
    <dgm:pt modelId="{E39BB174-8DEF-4055-A10A-0E7535C95BCD}">
      <dgm:prSet/>
      <dgm:spPr/>
      <dgm:t>
        <a:bodyPr/>
        <a:lstStyle/>
        <a:p>
          <a:r>
            <a:rPr lang="en-GB" dirty="0"/>
            <a:t>Aptitude Tests Preparation Days. Medicine June</a:t>
          </a:r>
          <a:endParaRPr lang="en-US" dirty="0"/>
        </a:p>
      </dgm:t>
    </dgm:pt>
    <dgm:pt modelId="{99455A3C-FABD-4C57-8BCB-AEE20BEA59CF}" type="parTrans" cxnId="{F22A6E22-AD3E-4F6A-A649-95300704B22D}">
      <dgm:prSet/>
      <dgm:spPr/>
      <dgm:t>
        <a:bodyPr/>
        <a:lstStyle/>
        <a:p>
          <a:endParaRPr lang="en-US"/>
        </a:p>
      </dgm:t>
    </dgm:pt>
    <dgm:pt modelId="{CCEBB947-70E5-471B-868E-C0BEBF17B4F4}" type="sibTrans" cxnId="{F22A6E22-AD3E-4F6A-A649-95300704B22D}">
      <dgm:prSet/>
      <dgm:spPr/>
      <dgm:t>
        <a:bodyPr/>
        <a:lstStyle/>
        <a:p>
          <a:endParaRPr lang="en-US"/>
        </a:p>
      </dgm:t>
    </dgm:pt>
    <dgm:pt modelId="{D5AB477D-7B8E-4463-BC80-1FD794687A36}">
      <dgm:prSet/>
      <dgm:spPr/>
      <dgm:t>
        <a:bodyPr/>
        <a:lstStyle/>
        <a:p>
          <a:r>
            <a:rPr lang="en-GB" dirty="0"/>
            <a:t>Christ College Admissions Test Workshops</a:t>
          </a:r>
          <a:endParaRPr lang="en-US" dirty="0"/>
        </a:p>
      </dgm:t>
    </dgm:pt>
    <dgm:pt modelId="{6F4512D8-C198-4A53-BBF9-C8A6399A2983}" type="parTrans" cxnId="{F1F98863-7186-46A5-8C65-F2ABED0DF0BE}">
      <dgm:prSet/>
      <dgm:spPr/>
      <dgm:t>
        <a:bodyPr/>
        <a:lstStyle/>
        <a:p>
          <a:endParaRPr lang="en-US"/>
        </a:p>
      </dgm:t>
    </dgm:pt>
    <dgm:pt modelId="{915C03C8-287B-44A6-B3E9-254F077C9E31}" type="sibTrans" cxnId="{F1F98863-7186-46A5-8C65-F2ABED0DF0BE}">
      <dgm:prSet/>
      <dgm:spPr/>
      <dgm:t>
        <a:bodyPr/>
        <a:lstStyle/>
        <a:p>
          <a:endParaRPr lang="en-US"/>
        </a:p>
      </dgm:t>
    </dgm:pt>
    <dgm:pt modelId="{A86BDF9B-EFC3-44A8-B937-FDCFD50680AC}">
      <dgm:prSet/>
      <dgm:spPr/>
      <dgm:t>
        <a:bodyPr/>
        <a:lstStyle/>
        <a:p>
          <a:r>
            <a:rPr lang="en-GB" dirty="0"/>
            <a:t>OMS.  UNIQ.  Trinity Talks. Corpus Christi Masterclasses. HE+</a:t>
          </a:r>
          <a:endParaRPr lang="en-US" dirty="0"/>
        </a:p>
      </dgm:t>
    </dgm:pt>
    <dgm:pt modelId="{FCB01B65-849B-43B9-9BAE-F2528FB4E250}" type="parTrans" cxnId="{ED9BA7AF-86CE-4059-A458-21FE8A628131}">
      <dgm:prSet/>
      <dgm:spPr/>
      <dgm:t>
        <a:bodyPr/>
        <a:lstStyle/>
        <a:p>
          <a:endParaRPr lang="en-US"/>
        </a:p>
      </dgm:t>
    </dgm:pt>
    <dgm:pt modelId="{D1541856-CA4F-4020-9155-5C4C2EC99A5C}" type="sibTrans" cxnId="{ED9BA7AF-86CE-4059-A458-21FE8A628131}">
      <dgm:prSet/>
      <dgm:spPr/>
      <dgm:t>
        <a:bodyPr/>
        <a:lstStyle/>
        <a:p>
          <a:endParaRPr lang="en-US"/>
        </a:p>
      </dgm:t>
    </dgm:pt>
    <dgm:pt modelId="{3AFF125A-77F0-43BD-98E4-4512219F17C6}">
      <dgm:prSet/>
      <dgm:spPr/>
      <dgm:t>
        <a:bodyPr/>
        <a:lstStyle/>
        <a:p>
          <a:r>
            <a:rPr lang="en-GB"/>
            <a:t>Support applications to Summer Schools etc</a:t>
          </a:r>
          <a:endParaRPr lang="en-US"/>
        </a:p>
      </dgm:t>
    </dgm:pt>
    <dgm:pt modelId="{47A9777B-FECF-4034-811F-3630BE36F082}" type="parTrans" cxnId="{43ABD08B-E615-4F6C-B999-25A8696D1462}">
      <dgm:prSet/>
      <dgm:spPr/>
      <dgm:t>
        <a:bodyPr/>
        <a:lstStyle/>
        <a:p>
          <a:endParaRPr lang="en-US"/>
        </a:p>
      </dgm:t>
    </dgm:pt>
    <dgm:pt modelId="{6C68BE7C-17CE-4EB4-B3FC-7C10956DF53E}" type="sibTrans" cxnId="{43ABD08B-E615-4F6C-B999-25A8696D1462}">
      <dgm:prSet/>
      <dgm:spPr/>
      <dgm:t>
        <a:bodyPr/>
        <a:lstStyle/>
        <a:p>
          <a:endParaRPr lang="en-US"/>
        </a:p>
      </dgm:t>
    </dgm:pt>
    <dgm:pt modelId="{B52EBFFF-D3BD-41F5-8307-0CBA6F43CA4E}">
      <dgm:prSet/>
      <dgm:spPr/>
      <dgm:t>
        <a:bodyPr/>
        <a:lstStyle/>
        <a:p>
          <a:r>
            <a:rPr lang="en-GB" dirty="0"/>
            <a:t>Oxbridge Applications talk</a:t>
          </a:r>
          <a:endParaRPr lang="en-US" dirty="0"/>
        </a:p>
      </dgm:t>
    </dgm:pt>
    <dgm:pt modelId="{777679F8-0746-403D-9F35-7991B0BA136A}" type="parTrans" cxnId="{8F3B2C29-9856-48B4-A666-F1415EB3AA87}">
      <dgm:prSet/>
      <dgm:spPr/>
      <dgm:t>
        <a:bodyPr/>
        <a:lstStyle/>
        <a:p>
          <a:endParaRPr lang="en-US"/>
        </a:p>
      </dgm:t>
    </dgm:pt>
    <dgm:pt modelId="{95DC2787-0C7F-4FDC-9A64-753999A4EE4F}" type="sibTrans" cxnId="{8F3B2C29-9856-48B4-A666-F1415EB3AA87}">
      <dgm:prSet/>
      <dgm:spPr/>
      <dgm:t>
        <a:bodyPr/>
        <a:lstStyle/>
        <a:p>
          <a:endParaRPr lang="en-US"/>
        </a:p>
      </dgm:t>
    </dgm:pt>
    <dgm:pt modelId="{738453F9-BFF8-4848-A8B8-D08038425317}" type="pres">
      <dgm:prSet presAssocID="{CA491F91-2A20-449E-8E32-F2C59FA73C25}" presName="diagram" presStyleCnt="0">
        <dgm:presLayoutVars>
          <dgm:dir/>
          <dgm:resizeHandles val="exact"/>
        </dgm:presLayoutVars>
      </dgm:prSet>
      <dgm:spPr/>
    </dgm:pt>
    <dgm:pt modelId="{472ED9C0-E1FF-4144-B208-A8428164806F}" type="pres">
      <dgm:prSet presAssocID="{AFCAF392-022E-4DA1-BF66-CEB7DB6BC315}" presName="node" presStyleLbl="node1" presStyleIdx="0" presStyleCnt="7" custLinFactY="21104" custLinFactNeighborX="-3518" custLinFactNeighborY="100000">
        <dgm:presLayoutVars>
          <dgm:bulletEnabled val="1"/>
        </dgm:presLayoutVars>
      </dgm:prSet>
      <dgm:spPr/>
    </dgm:pt>
    <dgm:pt modelId="{0C84E844-D17B-419C-82BD-A2D272F1DCE7}" type="pres">
      <dgm:prSet presAssocID="{618A8C08-1FF1-4D49-AEF8-968440EFA6E2}" presName="sibTrans" presStyleCnt="0"/>
      <dgm:spPr/>
    </dgm:pt>
    <dgm:pt modelId="{59242ED5-7049-4AE8-939A-F77BC4B8ED52}" type="pres">
      <dgm:prSet presAssocID="{E14A7A0F-A334-4F38-A7AF-45F680D5CE06}" presName="node" presStyleLbl="node1" presStyleIdx="1" presStyleCnt="7" custLinFactY="100000" custLinFactNeighborX="0" custLinFactNeighborY="130073">
        <dgm:presLayoutVars>
          <dgm:bulletEnabled val="1"/>
        </dgm:presLayoutVars>
      </dgm:prSet>
      <dgm:spPr/>
    </dgm:pt>
    <dgm:pt modelId="{7DB83F73-0FA0-4A05-A219-9926DC3EFE92}" type="pres">
      <dgm:prSet presAssocID="{2560ADC2-88BE-4330-8732-69E5628E31FB}" presName="sibTrans" presStyleCnt="0"/>
      <dgm:spPr/>
    </dgm:pt>
    <dgm:pt modelId="{85BA45B4-7CF8-419D-82CD-19DB85A85DCE}" type="pres">
      <dgm:prSet presAssocID="{E39BB174-8DEF-4055-A10A-0E7535C95BCD}" presName="node" presStyleLbl="node1" presStyleIdx="2" presStyleCnt="7" custLinFactY="21104" custLinFactNeighborX="-532" custLinFactNeighborY="100000">
        <dgm:presLayoutVars>
          <dgm:bulletEnabled val="1"/>
        </dgm:presLayoutVars>
      </dgm:prSet>
      <dgm:spPr/>
    </dgm:pt>
    <dgm:pt modelId="{687E5103-FEB3-4C2E-BDB6-07FFA6DACF88}" type="pres">
      <dgm:prSet presAssocID="{CCEBB947-70E5-471B-868E-C0BEBF17B4F4}" presName="sibTrans" presStyleCnt="0"/>
      <dgm:spPr/>
    </dgm:pt>
    <dgm:pt modelId="{E3D62F5E-CC34-4D95-810B-64C3D5F6E647}" type="pres">
      <dgm:prSet presAssocID="{D5AB477D-7B8E-4463-BC80-1FD794687A36}" presName="node" presStyleLbl="node1" presStyleIdx="3" presStyleCnt="7" custLinFactY="13406" custLinFactNeighborX="-3518" custLinFactNeighborY="100000">
        <dgm:presLayoutVars>
          <dgm:bulletEnabled val="1"/>
        </dgm:presLayoutVars>
      </dgm:prSet>
      <dgm:spPr/>
    </dgm:pt>
    <dgm:pt modelId="{954A81BE-678E-4E25-AF70-44566A4F0875}" type="pres">
      <dgm:prSet presAssocID="{915C03C8-287B-44A6-B3E9-254F077C9E31}" presName="sibTrans" presStyleCnt="0"/>
      <dgm:spPr/>
    </dgm:pt>
    <dgm:pt modelId="{73D9F5D0-8CCC-467B-A9EB-0AE26C67202F}" type="pres">
      <dgm:prSet presAssocID="{A86BDF9B-EFC3-44A8-B937-FDCFD50680AC}" presName="node" presStyleLbl="node1" presStyleIdx="4" presStyleCnt="7" custLinFactNeighborX="0" custLinFactNeighborY="4438">
        <dgm:presLayoutVars>
          <dgm:bulletEnabled val="1"/>
        </dgm:presLayoutVars>
      </dgm:prSet>
      <dgm:spPr/>
    </dgm:pt>
    <dgm:pt modelId="{F34CC72D-5D4F-4B74-824E-1888589B226C}" type="pres">
      <dgm:prSet presAssocID="{D1541856-CA4F-4020-9155-5C4C2EC99A5C}" presName="sibTrans" presStyleCnt="0"/>
      <dgm:spPr/>
    </dgm:pt>
    <dgm:pt modelId="{03ABA4D4-670F-4933-88AC-506369B9FFB2}" type="pres">
      <dgm:prSet presAssocID="{3AFF125A-77F0-43BD-98E4-4512219F17C6}" presName="node" presStyleLbl="node1" presStyleIdx="5" presStyleCnt="7" custLinFactY="14250" custLinFactNeighborX="-507" custLinFactNeighborY="100000">
        <dgm:presLayoutVars>
          <dgm:bulletEnabled val="1"/>
        </dgm:presLayoutVars>
      </dgm:prSet>
      <dgm:spPr/>
    </dgm:pt>
    <dgm:pt modelId="{342FB17E-ABCC-44ED-8AEE-05801FF1C270}" type="pres">
      <dgm:prSet presAssocID="{6C68BE7C-17CE-4EB4-B3FC-7C10956DF53E}" presName="sibTrans" presStyleCnt="0"/>
      <dgm:spPr/>
    </dgm:pt>
    <dgm:pt modelId="{027B17C3-34D2-4FB0-8C60-0819163569BE}" type="pres">
      <dgm:prSet presAssocID="{B52EBFFF-D3BD-41F5-8307-0CBA6F43CA4E}" presName="node" presStyleLbl="node1" presStyleIdx="6" presStyleCnt="7" custLinFactY="-100000" custLinFactNeighborX="0" custLinFactNeighborY="-129791">
        <dgm:presLayoutVars>
          <dgm:bulletEnabled val="1"/>
        </dgm:presLayoutVars>
      </dgm:prSet>
      <dgm:spPr/>
    </dgm:pt>
  </dgm:ptLst>
  <dgm:cxnLst>
    <dgm:cxn modelId="{ED510313-1A0C-48A4-9292-01AA492BCA8E}" type="presOf" srcId="{3AFF125A-77F0-43BD-98E4-4512219F17C6}" destId="{03ABA4D4-670F-4933-88AC-506369B9FFB2}" srcOrd="0" destOrd="0" presId="urn:microsoft.com/office/officeart/2005/8/layout/default"/>
    <dgm:cxn modelId="{F22A6E22-AD3E-4F6A-A649-95300704B22D}" srcId="{CA491F91-2A20-449E-8E32-F2C59FA73C25}" destId="{E39BB174-8DEF-4055-A10A-0E7535C95BCD}" srcOrd="2" destOrd="0" parTransId="{99455A3C-FABD-4C57-8BCB-AEE20BEA59CF}" sibTransId="{CCEBB947-70E5-471B-868E-C0BEBF17B4F4}"/>
    <dgm:cxn modelId="{8F3B2C29-9856-48B4-A666-F1415EB3AA87}" srcId="{CA491F91-2A20-449E-8E32-F2C59FA73C25}" destId="{B52EBFFF-D3BD-41F5-8307-0CBA6F43CA4E}" srcOrd="6" destOrd="0" parTransId="{777679F8-0746-403D-9F35-7991B0BA136A}" sibTransId="{95DC2787-0C7F-4FDC-9A64-753999A4EE4F}"/>
    <dgm:cxn modelId="{F1F98863-7186-46A5-8C65-F2ABED0DF0BE}" srcId="{CA491F91-2A20-449E-8E32-F2C59FA73C25}" destId="{D5AB477D-7B8E-4463-BC80-1FD794687A36}" srcOrd="3" destOrd="0" parTransId="{6F4512D8-C198-4A53-BBF9-C8A6399A2983}" sibTransId="{915C03C8-287B-44A6-B3E9-254F077C9E31}"/>
    <dgm:cxn modelId="{63FDB766-4471-481D-B6B8-5FCD19F6DAE0}" type="presOf" srcId="{B52EBFFF-D3BD-41F5-8307-0CBA6F43CA4E}" destId="{027B17C3-34D2-4FB0-8C60-0819163569BE}" srcOrd="0" destOrd="0" presId="urn:microsoft.com/office/officeart/2005/8/layout/default"/>
    <dgm:cxn modelId="{87C16B4D-EC64-480D-8E4D-F457CCAC2435}" type="presOf" srcId="{CA491F91-2A20-449E-8E32-F2C59FA73C25}" destId="{738453F9-BFF8-4848-A8B8-D08038425317}" srcOrd="0" destOrd="0" presId="urn:microsoft.com/office/officeart/2005/8/layout/default"/>
    <dgm:cxn modelId="{978BA872-C146-4898-B2C6-C07AC390F22E}" type="presOf" srcId="{AFCAF392-022E-4DA1-BF66-CEB7DB6BC315}" destId="{472ED9C0-E1FF-4144-B208-A8428164806F}" srcOrd="0" destOrd="0" presId="urn:microsoft.com/office/officeart/2005/8/layout/default"/>
    <dgm:cxn modelId="{7CA4D076-F425-4397-8FAD-068F2CC726D2}" type="presOf" srcId="{E39BB174-8DEF-4055-A10A-0E7535C95BCD}" destId="{85BA45B4-7CF8-419D-82CD-19DB85A85DCE}" srcOrd="0" destOrd="0" presId="urn:microsoft.com/office/officeart/2005/8/layout/default"/>
    <dgm:cxn modelId="{06470F87-E203-4AF2-BB59-6D538D585F05}" srcId="{CA491F91-2A20-449E-8E32-F2C59FA73C25}" destId="{AFCAF392-022E-4DA1-BF66-CEB7DB6BC315}" srcOrd="0" destOrd="0" parTransId="{3BE96771-644C-484F-B176-F8526F366006}" sibTransId="{618A8C08-1FF1-4D49-AEF8-968440EFA6E2}"/>
    <dgm:cxn modelId="{43ABD08B-E615-4F6C-B999-25A8696D1462}" srcId="{CA491F91-2A20-449E-8E32-F2C59FA73C25}" destId="{3AFF125A-77F0-43BD-98E4-4512219F17C6}" srcOrd="5" destOrd="0" parTransId="{47A9777B-FECF-4034-811F-3630BE36F082}" sibTransId="{6C68BE7C-17CE-4EB4-B3FC-7C10956DF53E}"/>
    <dgm:cxn modelId="{434F0E99-A058-47A1-AAA5-04D67222B6F8}" type="presOf" srcId="{E14A7A0F-A334-4F38-A7AF-45F680D5CE06}" destId="{59242ED5-7049-4AE8-939A-F77BC4B8ED52}" srcOrd="0" destOrd="0" presId="urn:microsoft.com/office/officeart/2005/8/layout/default"/>
    <dgm:cxn modelId="{ED9BA7AF-86CE-4059-A458-21FE8A628131}" srcId="{CA491F91-2A20-449E-8E32-F2C59FA73C25}" destId="{A86BDF9B-EFC3-44A8-B937-FDCFD50680AC}" srcOrd="4" destOrd="0" parTransId="{FCB01B65-849B-43B9-9BAE-F2528FB4E250}" sibTransId="{D1541856-CA4F-4020-9155-5C4C2EC99A5C}"/>
    <dgm:cxn modelId="{9E744DB7-CA0E-4AD5-9D32-2A0B6EAF0FE4}" type="presOf" srcId="{D5AB477D-7B8E-4463-BC80-1FD794687A36}" destId="{E3D62F5E-CC34-4D95-810B-64C3D5F6E647}" srcOrd="0" destOrd="0" presId="urn:microsoft.com/office/officeart/2005/8/layout/default"/>
    <dgm:cxn modelId="{0058A4C2-9844-48DF-998F-B9294017CD56}" srcId="{CA491F91-2A20-449E-8E32-F2C59FA73C25}" destId="{E14A7A0F-A334-4F38-A7AF-45F680D5CE06}" srcOrd="1" destOrd="0" parTransId="{4807CB54-DAA5-4705-B42C-9EB8932378C7}" sibTransId="{2560ADC2-88BE-4330-8732-69E5628E31FB}"/>
    <dgm:cxn modelId="{251E53EA-DDDC-4261-94C4-0505C78CDC52}" type="presOf" srcId="{A86BDF9B-EFC3-44A8-B937-FDCFD50680AC}" destId="{73D9F5D0-8CCC-467B-A9EB-0AE26C67202F}" srcOrd="0" destOrd="0" presId="urn:microsoft.com/office/officeart/2005/8/layout/default"/>
    <dgm:cxn modelId="{06B4CB60-25E1-4342-8AAF-A86B8B262341}" type="presParOf" srcId="{738453F9-BFF8-4848-A8B8-D08038425317}" destId="{472ED9C0-E1FF-4144-B208-A8428164806F}" srcOrd="0" destOrd="0" presId="urn:microsoft.com/office/officeart/2005/8/layout/default"/>
    <dgm:cxn modelId="{9DE48431-08DE-4D7F-98BB-ED7CA63E7111}" type="presParOf" srcId="{738453F9-BFF8-4848-A8B8-D08038425317}" destId="{0C84E844-D17B-419C-82BD-A2D272F1DCE7}" srcOrd="1" destOrd="0" presId="urn:microsoft.com/office/officeart/2005/8/layout/default"/>
    <dgm:cxn modelId="{23B3FAEA-14D1-43EA-9D97-42C258713475}" type="presParOf" srcId="{738453F9-BFF8-4848-A8B8-D08038425317}" destId="{59242ED5-7049-4AE8-939A-F77BC4B8ED52}" srcOrd="2" destOrd="0" presId="urn:microsoft.com/office/officeart/2005/8/layout/default"/>
    <dgm:cxn modelId="{9F904D06-932B-41F9-86A6-2BB6B4A8183C}" type="presParOf" srcId="{738453F9-BFF8-4848-A8B8-D08038425317}" destId="{7DB83F73-0FA0-4A05-A219-9926DC3EFE92}" srcOrd="3" destOrd="0" presId="urn:microsoft.com/office/officeart/2005/8/layout/default"/>
    <dgm:cxn modelId="{96FCE56F-CA0D-4F6E-9A65-84D70EAC2B17}" type="presParOf" srcId="{738453F9-BFF8-4848-A8B8-D08038425317}" destId="{85BA45B4-7CF8-419D-82CD-19DB85A85DCE}" srcOrd="4" destOrd="0" presId="urn:microsoft.com/office/officeart/2005/8/layout/default"/>
    <dgm:cxn modelId="{37C34ABA-4C70-4CEA-9CED-170D332A3EF9}" type="presParOf" srcId="{738453F9-BFF8-4848-A8B8-D08038425317}" destId="{687E5103-FEB3-4C2E-BDB6-07FFA6DACF88}" srcOrd="5" destOrd="0" presId="urn:microsoft.com/office/officeart/2005/8/layout/default"/>
    <dgm:cxn modelId="{76C7215D-ECA0-4789-B3BE-E243F67C004D}" type="presParOf" srcId="{738453F9-BFF8-4848-A8B8-D08038425317}" destId="{E3D62F5E-CC34-4D95-810B-64C3D5F6E647}" srcOrd="6" destOrd="0" presId="urn:microsoft.com/office/officeart/2005/8/layout/default"/>
    <dgm:cxn modelId="{A67437CF-A204-44F9-89D3-32F3722AFBB6}" type="presParOf" srcId="{738453F9-BFF8-4848-A8B8-D08038425317}" destId="{954A81BE-678E-4E25-AF70-44566A4F0875}" srcOrd="7" destOrd="0" presId="urn:microsoft.com/office/officeart/2005/8/layout/default"/>
    <dgm:cxn modelId="{B26C4047-49BC-4D93-9623-4513567FBC70}" type="presParOf" srcId="{738453F9-BFF8-4848-A8B8-D08038425317}" destId="{73D9F5D0-8CCC-467B-A9EB-0AE26C67202F}" srcOrd="8" destOrd="0" presId="urn:microsoft.com/office/officeart/2005/8/layout/default"/>
    <dgm:cxn modelId="{4FF8BF3D-B506-4F6C-8D30-D307624D8CD1}" type="presParOf" srcId="{738453F9-BFF8-4848-A8B8-D08038425317}" destId="{F34CC72D-5D4F-4B74-824E-1888589B226C}" srcOrd="9" destOrd="0" presId="urn:microsoft.com/office/officeart/2005/8/layout/default"/>
    <dgm:cxn modelId="{A162430E-169C-48ED-95F1-2B7CFF017F09}" type="presParOf" srcId="{738453F9-BFF8-4848-A8B8-D08038425317}" destId="{03ABA4D4-670F-4933-88AC-506369B9FFB2}" srcOrd="10" destOrd="0" presId="urn:microsoft.com/office/officeart/2005/8/layout/default"/>
    <dgm:cxn modelId="{1B07DC9E-FEDF-4B54-B759-149A13296D51}" type="presParOf" srcId="{738453F9-BFF8-4848-A8B8-D08038425317}" destId="{342FB17E-ABCC-44ED-8AEE-05801FF1C270}" srcOrd="11" destOrd="0" presId="urn:microsoft.com/office/officeart/2005/8/layout/default"/>
    <dgm:cxn modelId="{2DA1D93B-7C77-436B-8D52-FDCA029F8A48}" type="presParOf" srcId="{738453F9-BFF8-4848-A8B8-D08038425317}" destId="{027B17C3-34D2-4FB0-8C60-0819163569B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BAC40F-4B3D-4F82-99A1-4AC604C39B3B}" type="doc">
      <dgm:prSet loTypeId="urn:microsoft.com/office/officeart/2005/8/layout/chevron2" loCatId="process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9CF00AF-FBDE-43FF-8D59-4217B7F7C632}">
      <dgm:prSet/>
      <dgm:spPr>
        <a:ln w="15875"/>
      </dgm:spPr>
      <dgm:t>
        <a:bodyPr/>
        <a:lstStyle/>
        <a:p>
          <a:pPr rtl="0"/>
          <a:r>
            <a:rPr lang="en-GB" b="0" cap="none" spc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March 2021</a:t>
          </a:r>
        </a:p>
      </dgm:t>
    </dgm:pt>
    <dgm:pt modelId="{5722B5A0-A2CC-4586-8E7D-2F5DF70912A2}" type="parTrans" cxnId="{B91BEDCD-BEFF-411C-BAAD-74FAF80357E4}">
      <dgm:prSet/>
      <dgm:spPr/>
      <dgm:t>
        <a:bodyPr/>
        <a:lstStyle/>
        <a:p>
          <a:endParaRPr lang="en-GB"/>
        </a:p>
      </dgm:t>
    </dgm:pt>
    <dgm:pt modelId="{8B299E1F-73E4-4761-B892-150F8E62018B}" type="sibTrans" cxnId="{B91BEDCD-BEFF-411C-BAAD-74FAF80357E4}">
      <dgm:prSet/>
      <dgm:spPr/>
      <dgm:t>
        <a:bodyPr/>
        <a:lstStyle/>
        <a:p>
          <a:endParaRPr lang="en-GB"/>
        </a:p>
      </dgm:t>
    </dgm:pt>
    <dgm:pt modelId="{7157CF1E-ED5E-4727-9BFF-56C4EADFBBC3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Tutorials introduce University Choices and research websites. Begin internet search of suggested </a:t>
          </a:r>
          <a:r>
            <a:rPr lang="en-GB" sz="1600" dirty="0">
              <a:ln/>
              <a:latin typeface="Arial" panose="020B0604020202020204" pitchFamily="34" charset="0"/>
              <a:cs typeface="Arial" panose="020B0604020202020204" pitchFamily="34" charset="0"/>
            </a:rPr>
            <a:t>courses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and institutions using: </a:t>
          </a:r>
          <a:r>
            <a:rPr lang="en-GB" sz="1600" u="sng" dirty="0">
              <a:latin typeface="Arial" panose="020B0604020202020204" pitchFamily="34" charset="0"/>
              <a:cs typeface="Arial" panose="020B0604020202020204" pitchFamily="34" charset="0"/>
            </a:rPr>
            <a:t>www.ucas.co.uk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 and Individual institution websites</a:t>
          </a:r>
          <a:r>
            <a:rPr lang="en-GB" sz="1600" dirty="0"/>
            <a:t>.</a:t>
          </a:r>
        </a:p>
      </dgm:t>
    </dgm:pt>
    <dgm:pt modelId="{A6F05490-09CA-4DB2-9CD3-A5942F2F6A29}" type="parTrans" cxnId="{A20BCCCF-A70B-48A2-A711-5EB73DCF522F}">
      <dgm:prSet/>
      <dgm:spPr/>
      <dgm:t>
        <a:bodyPr/>
        <a:lstStyle/>
        <a:p>
          <a:endParaRPr lang="en-GB"/>
        </a:p>
      </dgm:t>
    </dgm:pt>
    <dgm:pt modelId="{118063F5-9EE8-416D-B09F-AEDB343A50D6}" type="sibTrans" cxnId="{A20BCCCF-A70B-48A2-A711-5EB73DCF522F}">
      <dgm:prSet/>
      <dgm:spPr/>
      <dgm:t>
        <a:bodyPr/>
        <a:lstStyle/>
        <a:p>
          <a:endParaRPr lang="en-GB"/>
        </a:p>
      </dgm:t>
    </dgm:pt>
    <dgm:pt modelId="{6B9828EE-3E67-418A-981B-7A8525861B33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Attend virtually UCAS Higher Education Conference</a:t>
          </a:r>
        </a:p>
      </dgm:t>
    </dgm:pt>
    <dgm:pt modelId="{FD50D545-F6B3-4E65-9B2A-98A826A200B1}" type="parTrans" cxnId="{3B7B95B9-3660-43DF-8301-6370C3FCAC3F}">
      <dgm:prSet/>
      <dgm:spPr/>
      <dgm:t>
        <a:bodyPr/>
        <a:lstStyle/>
        <a:p>
          <a:endParaRPr lang="en-GB"/>
        </a:p>
      </dgm:t>
    </dgm:pt>
    <dgm:pt modelId="{23726D4C-FD47-4F15-85D1-05438404A2E1}" type="sibTrans" cxnId="{3B7B95B9-3660-43DF-8301-6370C3FCAC3F}">
      <dgm:prSet/>
      <dgm:spPr/>
      <dgm:t>
        <a:bodyPr/>
        <a:lstStyle/>
        <a:p>
          <a:endParaRPr lang="en-GB"/>
        </a:p>
      </dgm:t>
    </dgm:pt>
    <dgm:pt modelId="{83DF003A-E550-4CF0-A95B-55B6554135D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Year 12 Info  “Into Higher Education” </a:t>
          </a:r>
        </a:p>
      </dgm:t>
    </dgm:pt>
    <dgm:pt modelId="{26BB2250-4DDD-4D55-9930-EB6DAF4950AE}" type="parTrans" cxnId="{08DB248E-925E-47F5-8048-A69180D8529A}">
      <dgm:prSet/>
      <dgm:spPr/>
      <dgm:t>
        <a:bodyPr/>
        <a:lstStyle/>
        <a:p>
          <a:endParaRPr lang="en-GB"/>
        </a:p>
      </dgm:t>
    </dgm:pt>
    <dgm:pt modelId="{576EDE7F-7E11-43A8-86CB-170FE84E9E07}" type="sibTrans" cxnId="{08DB248E-925E-47F5-8048-A69180D8529A}">
      <dgm:prSet/>
      <dgm:spPr/>
      <dgm:t>
        <a:bodyPr/>
        <a:lstStyle/>
        <a:p>
          <a:endParaRPr lang="en-GB"/>
        </a:p>
      </dgm:t>
    </dgm:pt>
    <dgm:pt modelId="{514F58BE-C56C-46AB-849D-51AF52F9243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Guest Speakers and Tutorials, including registration on UCAS Apply</a:t>
          </a:r>
        </a:p>
      </dgm:t>
    </dgm:pt>
    <dgm:pt modelId="{14C46BBC-CBEF-4EEC-B5F2-8A20C0DF3963}" type="parTrans" cxnId="{C978A3E6-B46D-4021-80FD-ACCFCF05DB96}">
      <dgm:prSet/>
      <dgm:spPr/>
      <dgm:t>
        <a:bodyPr/>
        <a:lstStyle/>
        <a:p>
          <a:endParaRPr lang="en-GB"/>
        </a:p>
      </dgm:t>
    </dgm:pt>
    <dgm:pt modelId="{EE71629F-5E41-4777-9F18-DACB0DFD20F0}" type="sibTrans" cxnId="{C978A3E6-B46D-4021-80FD-ACCFCF05DB96}">
      <dgm:prSet/>
      <dgm:spPr/>
      <dgm:t>
        <a:bodyPr/>
        <a:lstStyle/>
        <a:p>
          <a:endParaRPr lang="en-GB"/>
        </a:p>
      </dgm:t>
    </dgm:pt>
    <dgm:pt modelId="{F68F4CD8-6DD9-47FE-9DEF-E550DCDE04D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Year 12 Personal Statements morning. </a:t>
          </a:r>
        </a:p>
      </dgm:t>
    </dgm:pt>
    <dgm:pt modelId="{D66080CB-C464-43A3-98DF-D897BA653731}" type="parTrans" cxnId="{27CCFBE4-48CD-4BAB-B6C4-7B1C887F7DF2}">
      <dgm:prSet/>
      <dgm:spPr/>
      <dgm:t>
        <a:bodyPr/>
        <a:lstStyle/>
        <a:p>
          <a:endParaRPr lang="en-GB"/>
        </a:p>
      </dgm:t>
    </dgm:pt>
    <dgm:pt modelId="{A64B3212-81A9-46AE-988C-8080E3F2DC89}" type="sibTrans" cxnId="{27CCFBE4-48CD-4BAB-B6C4-7B1C887F7DF2}">
      <dgm:prSet/>
      <dgm:spPr/>
      <dgm:t>
        <a:bodyPr/>
        <a:lstStyle/>
        <a:p>
          <a:endParaRPr lang="en-GB"/>
        </a:p>
      </dgm:t>
    </dgm:pt>
    <dgm:pt modelId="{F6EF6B7C-D5B9-4CB2-A4DB-FCD0C143DE6A}">
      <dgm:prSet custT="1"/>
      <dgm:spPr>
        <a:ln w="15875"/>
      </dgm:spPr>
      <dgm:t>
        <a:bodyPr/>
        <a:lstStyle/>
        <a:p>
          <a:pPr rtl="0"/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April 2021</a:t>
          </a:r>
        </a:p>
      </dgm:t>
    </dgm:pt>
    <dgm:pt modelId="{2897169E-9D61-40F5-B3E5-CFF9F7B7C227}" type="parTrans" cxnId="{B8103C9C-1F51-450C-AF72-27111D79532C}">
      <dgm:prSet/>
      <dgm:spPr/>
      <dgm:t>
        <a:bodyPr/>
        <a:lstStyle/>
        <a:p>
          <a:endParaRPr lang="en-GB"/>
        </a:p>
      </dgm:t>
    </dgm:pt>
    <dgm:pt modelId="{E23590A4-37FA-4FAF-8029-AE0FBBB0B6F5}" type="sibTrans" cxnId="{B8103C9C-1F51-450C-AF72-27111D79532C}">
      <dgm:prSet/>
      <dgm:spPr/>
      <dgm:t>
        <a:bodyPr/>
        <a:lstStyle/>
        <a:p>
          <a:endParaRPr lang="en-GB"/>
        </a:p>
      </dgm:t>
    </dgm:pt>
    <dgm:pt modelId="{A97DF994-B252-45FF-BB3F-1D214B207DDE}">
      <dgm:prSet custT="1"/>
      <dgm:spPr>
        <a:ln w="15875"/>
      </dgm:spPr>
      <dgm:t>
        <a:bodyPr/>
        <a:lstStyle/>
        <a:p>
          <a:pPr rtl="0"/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June 2021</a:t>
          </a:r>
        </a:p>
      </dgm:t>
    </dgm:pt>
    <dgm:pt modelId="{3737D490-E991-48AE-B458-6F6BC2738BB2}" type="parTrans" cxnId="{56728AA1-B283-40EA-B3BE-C4A5F7A3DAFF}">
      <dgm:prSet/>
      <dgm:spPr/>
      <dgm:t>
        <a:bodyPr/>
        <a:lstStyle/>
        <a:p>
          <a:endParaRPr lang="en-GB"/>
        </a:p>
      </dgm:t>
    </dgm:pt>
    <dgm:pt modelId="{0F9357AB-6E81-4C57-9252-68A7504861C9}" type="sibTrans" cxnId="{56728AA1-B283-40EA-B3BE-C4A5F7A3DAFF}">
      <dgm:prSet/>
      <dgm:spPr/>
      <dgm:t>
        <a:bodyPr/>
        <a:lstStyle/>
        <a:p>
          <a:endParaRPr lang="en-GB"/>
        </a:p>
      </dgm:t>
    </dgm:pt>
    <dgm:pt modelId="{4CD9CE90-61CE-438F-955F-6D3FFD420D2B}">
      <dgm:prSet custT="1"/>
      <dgm:spPr>
        <a:ln w="15875"/>
      </dgm:spPr>
      <dgm:t>
        <a:bodyPr/>
        <a:lstStyle/>
        <a:p>
          <a:pPr rtl="0"/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June 2021</a:t>
          </a:r>
        </a:p>
      </dgm:t>
    </dgm:pt>
    <dgm:pt modelId="{FBCF2807-FCAB-4822-BCAC-4A38F079F322}" type="parTrans" cxnId="{E5850857-944D-4A42-8111-CF06245EB1EE}">
      <dgm:prSet/>
      <dgm:spPr/>
      <dgm:t>
        <a:bodyPr/>
        <a:lstStyle/>
        <a:p>
          <a:endParaRPr lang="en-GB"/>
        </a:p>
      </dgm:t>
    </dgm:pt>
    <dgm:pt modelId="{C040363B-B658-4AF4-8A23-7817C25BE4EA}" type="sibTrans" cxnId="{E5850857-944D-4A42-8111-CF06245EB1EE}">
      <dgm:prSet/>
      <dgm:spPr/>
      <dgm:t>
        <a:bodyPr/>
        <a:lstStyle/>
        <a:p>
          <a:endParaRPr lang="en-GB"/>
        </a:p>
      </dgm:t>
    </dgm:pt>
    <dgm:pt modelId="{F9970258-C76E-4426-AA9C-C7334B2048CD}">
      <dgm:prSet custT="1"/>
      <dgm:spPr>
        <a:ln w="15875"/>
      </dgm:spPr>
      <dgm:t>
        <a:bodyPr/>
        <a:lstStyle/>
        <a:p>
          <a:pPr rtl="0"/>
          <a:r>
            <a:rPr lang="en-GB" sz="1200" dirty="0">
              <a:latin typeface="Arial" panose="020B0604020202020204" pitchFamily="34" charset="0"/>
              <a:cs typeface="Arial" panose="020B0604020202020204" pitchFamily="34" charset="0"/>
            </a:rPr>
            <a:t>  July 2021</a:t>
          </a:r>
        </a:p>
      </dgm:t>
    </dgm:pt>
    <dgm:pt modelId="{F575F98F-F87C-4CBC-BAD4-51CE6A5DFEE7}" type="parTrans" cxnId="{5CE6D207-256A-4F8F-9AA2-CF8C2BE9EB45}">
      <dgm:prSet/>
      <dgm:spPr/>
      <dgm:t>
        <a:bodyPr/>
        <a:lstStyle/>
        <a:p>
          <a:endParaRPr lang="en-GB"/>
        </a:p>
      </dgm:t>
    </dgm:pt>
    <dgm:pt modelId="{E908E3D1-ED8C-41C8-8876-95E035B0AAD8}" type="sibTrans" cxnId="{5CE6D207-256A-4F8F-9AA2-CF8C2BE9EB45}">
      <dgm:prSet/>
      <dgm:spPr/>
      <dgm:t>
        <a:bodyPr/>
        <a:lstStyle/>
        <a:p>
          <a:endParaRPr lang="en-GB"/>
        </a:p>
      </dgm:t>
    </dgm:pt>
    <dgm:pt modelId="{ADA1E449-10AB-439B-8D32-2647E4915250}" type="pres">
      <dgm:prSet presAssocID="{9DBAC40F-4B3D-4F82-99A1-4AC604C39B3B}" presName="linearFlow" presStyleCnt="0">
        <dgm:presLayoutVars>
          <dgm:dir/>
          <dgm:animLvl val="lvl"/>
          <dgm:resizeHandles val="exact"/>
        </dgm:presLayoutVars>
      </dgm:prSet>
      <dgm:spPr/>
    </dgm:pt>
    <dgm:pt modelId="{9DCB6AAF-3518-4B1D-B717-87F31670CCA5}" type="pres">
      <dgm:prSet presAssocID="{59CF00AF-FBDE-43FF-8D59-4217B7F7C632}" presName="composite" presStyleCnt="0"/>
      <dgm:spPr/>
    </dgm:pt>
    <dgm:pt modelId="{3CB8A78A-D525-4CED-ADD9-AC167F74282E}" type="pres">
      <dgm:prSet presAssocID="{59CF00AF-FBDE-43FF-8D59-4217B7F7C632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58D94211-20A3-43F8-9906-95859C60A377}" type="pres">
      <dgm:prSet presAssocID="{59CF00AF-FBDE-43FF-8D59-4217B7F7C632}" presName="descendantText" presStyleLbl="alignAcc1" presStyleIdx="0" presStyleCnt="5" custAng="0">
        <dgm:presLayoutVars>
          <dgm:bulletEnabled val="1"/>
        </dgm:presLayoutVars>
      </dgm:prSet>
      <dgm:spPr/>
    </dgm:pt>
    <dgm:pt modelId="{717AB0FD-E2CE-4699-BF3B-0B04F4A701CB}" type="pres">
      <dgm:prSet presAssocID="{8B299E1F-73E4-4761-B892-150F8E62018B}" presName="sp" presStyleCnt="0"/>
      <dgm:spPr/>
    </dgm:pt>
    <dgm:pt modelId="{12C824C9-50C2-4FDF-90AA-300CC30AD227}" type="pres">
      <dgm:prSet presAssocID="{F6EF6B7C-D5B9-4CB2-A4DB-FCD0C143DE6A}" presName="composite" presStyleCnt="0"/>
      <dgm:spPr/>
    </dgm:pt>
    <dgm:pt modelId="{36D43508-8AAE-4F08-AB9E-26BFC5975E38}" type="pres">
      <dgm:prSet presAssocID="{F6EF6B7C-D5B9-4CB2-A4DB-FCD0C143DE6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8434C970-019A-4D65-9BCB-27F50B547A35}" type="pres">
      <dgm:prSet presAssocID="{F6EF6B7C-D5B9-4CB2-A4DB-FCD0C143DE6A}" presName="descendantText" presStyleLbl="alignAcc1" presStyleIdx="1" presStyleCnt="5">
        <dgm:presLayoutVars>
          <dgm:bulletEnabled val="1"/>
        </dgm:presLayoutVars>
      </dgm:prSet>
      <dgm:spPr/>
    </dgm:pt>
    <dgm:pt modelId="{2F7E1F77-7CFE-4AB7-AED5-98794E50717E}" type="pres">
      <dgm:prSet presAssocID="{E23590A4-37FA-4FAF-8029-AE0FBBB0B6F5}" presName="sp" presStyleCnt="0"/>
      <dgm:spPr/>
    </dgm:pt>
    <dgm:pt modelId="{7CF42C16-3134-48AC-BA55-FA20C8C17846}" type="pres">
      <dgm:prSet presAssocID="{A97DF994-B252-45FF-BB3F-1D214B207DDE}" presName="composite" presStyleCnt="0"/>
      <dgm:spPr/>
    </dgm:pt>
    <dgm:pt modelId="{F1CC1574-1BA1-49C8-9D2A-F8AB8BD4FBAC}" type="pres">
      <dgm:prSet presAssocID="{A97DF994-B252-45FF-BB3F-1D214B207DDE}" presName="parentText" presStyleLbl="alignNode1" presStyleIdx="2" presStyleCnt="5" custLinFactNeighborX="-18190" custLinFactNeighborY="-528">
        <dgm:presLayoutVars>
          <dgm:chMax val="1"/>
          <dgm:bulletEnabled val="1"/>
        </dgm:presLayoutVars>
      </dgm:prSet>
      <dgm:spPr/>
    </dgm:pt>
    <dgm:pt modelId="{544743AB-A5D1-4446-A847-03D2FA6C64EF}" type="pres">
      <dgm:prSet presAssocID="{A97DF994-B252-45FF-BB3F-1D214B207DDE}" presName="descendantText" presStyleLbl="alignAcc1" presStyleIdx="2" presStyleCnt="5">
        <dgm:presLayoutVars>
          <dgm:bulletEnabled val="1"/>
        </dgm:presLayoutVars>
      </dgm:prSet>
      <dgm:spPr/>
    </dgm:pt>
    <dgm:pt modelId="{91C47939-3569-4167-A945-1F613B1FF806}" type="pres">
      <dgm:prSet presAssocID="{0F9357AB-6E81-4C57-9252-68A7504861C9}" presName="sp" presStyleCnt="0"/>
      <dgm:spPr/>
    </dgm:pt>
    <dgm:pt modelId="{B99732E9-4FEC-4401-A6F3-5A1690729B66}" type="pres">
      <dgm:prSet presAssocID="{4CD9CE90-61CE-438F-955F-6D3FFD420D2B}" presName="composite" presStyleCnt="0"/>
      <dgm:spPr/>
    </dgm:pt>
    <dgm:pt modelId="{A7B35EEF-DDFD-4B55-91C9-9E5D98B71F0E}" type="pres">
      <dgm:prSet presAssocID="{4CD9CE90-61CE-438F-955F-6D3FFD420D2B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47421F19-6D28-4B3B-B210-761F1739A472}" type="pres">
      <dgm:prSet presAssocID="{4CD9CE90-61CE-438F-955F-6D3FFD420D2B}" presName="descendantText" presStyleLbl="alignAcc1" presStyleIdx="3" presStyleCnt="5" custLinFactNeighborY="0">
        <dgm:presLayoutVars>
          <dgm:bulletEnabled val="1"/>
        </dgm:presLayoutVars>
      </dgm:prSet>
      <dgm:spPr/>
    </dgm:pt>
    <dgm:pt modelId="{92B1AFFA-C575-43A5-8CFA-6D63AFE5B0C8}" type="pres">
      <dgm:prSet presAssocID="{C040363B-B658-4AF4-8A23-7817C25BE4EA}" presName="sp" presStyleCnt="0"/>
      <dgm:spPr/>
    </dgm:pt>
    <dgm:pt modelId="{C1B4949B-A774-4989-ACDF-2DE890812451}" type="pres">
      <dgm:prSet presAssocID="{F9970258-C76E-4426-AA9C-C7334B2048CD}" presName="composite" presStyleCnt="0"/>
      <dgm:spPr/>
    </dgm:pt>
    <dgm:pt modelId="{6C23EAB1-67BF-4FA4-AF01-341A5A79256C}" type="pres">
      <dgm:prSet presAssocID="{F9970258-C76E-4426-AA9C-C7334B2048CD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0E4CEAB-5689-4EC7-A7D0-A26BCD3F9EEB}" type="pres">
      <dgm:prSet presAssocID="{F9970258-C76E-4426-AA9C-C7334B2048CD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895D7401-CFB3-47E7-BEBC-2C6685EEBDA2}" type="presOf" srcId="{514F58BE-C56C-46AB-849D-51AF52F92435}" destId="{47421F19-6D28-4B3B-B210-761F1739A472}" srcOrd="0" destOrd="0" presId="urn:microsoft.com/office/officeart/2005/8/layout/chevron2"/>
    <dgm:cxn modelId="{B190B301-AE63-4CCC-B901-C39A476FC3B6}" type="presOf" srcId="{83DF003A-E550-4CF0-A95B-55B6554135D0}" destId="{544743AB-A5D1-4446-A847-03D2FA6C64EF}" srcOrd="0" destOrd="0" presId="urn:microsoft.com/office/officeart/2005/8/layout/chevron2"/>
    <dgm:cxn modelId="{8E853307-AE58-4522-8425-04ECE015CCD2}" type="presOf" srcId="{7157CF1E-ED5E-4727-9BFF-56C4EADFBBC3}" destId="{58D94211-20A3-43F8-9906-95859C60A377}" srcOrd="0" destOrd="0" presId="urn:microsoft.com/office/officeart/2005/8/layout/chevron2"/>
    <dgm:cxn modelId="{5CE6D207-256A-4F8F-9AA2-CF8C2BE9EB45}" srcId="{9DBAC40F-4B3D-4F82-99A1-4AC604C39B3B}" destId="{F9970258-C76E-4426-AA9C-C7334B2048CD}" srcOrd="4" destOrd="0" parTransId="{F575F98F-F87C-4CBC-BAD4-51CE6A5DFEE7}" sibTransId="{E908E3D1-ED8C-41C8-8876-95E035B0AAD8}"/>
    <dgm:cxn modelId="{B33DD138-AD3E-4E86-9A54-F23B500077AA}" type="presOf" srcId="{F68F4CD8-6DD9-47FE-9DEF-E550DCDE04D0}" destId="{80E4CEAB-5689-4EC7-A7D0-A26BCD3F9EEB}" srcOrd="0" destOrd="0" presId="urn:microsoft.com/office/officeart/2005/8/layout/chevron2"/>
    <dgm:cxn modelId="{BF2EE661-D8B1-4F80-8F74-8CF9C060FC20}" type="presOf" srcId="{9DBAC40F-4B3D-4F82-99A1-4AC604C39B3B}" destId="{ADA1E449-10AB-439B-8D32-2647E4915250}" srcOrd="0" destOrd="0" presId="urn:microsoft.com/office/officeart/2005/8/layout/chevron2"/>
    <dgm:cxn modelId="{B90A4D69-1458-49B2-8698-55370504DC51}" type="presOf" srcId="{F9970258-C76E-4426-AA9C-C7334B2048CD}" destId="{6C23EAB1-67BF-4FA4-AF01-341A5A79256C}" srcOrd="0" destOrd="0" presId="urn:microsoft.com/office/officeart/2005/8/layout/chevron2"/>
    <dgm:cxn modelId="{F5038F4F-D36E-4002-9B69-E1EAC6826688}" type="presOf" srcId="{6B9828EE-3E67-418A-981B-7A8525861B33}" destId="{8434C970-019A-4D65-9BCB-27F50B547A35}" srcOrd="0" destOrd="0" presId="urn:microsoft.com/office/officeart/2005/8/layout/chevron2"/>
    <dgm:cxn modelId="{E5850857-944D-4A42-8111-CF06245EB1EE}" srcId="{9DBAC40F-4B3D-4F82-99A1-4AC604C39B3B}" destId="{4CD9CE90-61CE-438F-955F-6D3FFD420D2B}" srcOrd="3" destOrd="0" parTransId="{FBCF2807-FCAB-4822-BCAC-4A38F079F322}" sibTransId="{C040363B-B658-4AF4-8A23-7817C25BE4EA}"/>
    <dgm:cxn modelId="{08DB248E-925E-47F5-8048-A69180D8529A}" srcId="{A97DF994-B252-45FF-BB3F-1D214B207DDE}" destId="{83DF003A-E550-4CF0-A95B-55B6554135D0}" srcOrd="0" destOrd="0" parTransId="{26BB2250-4DDD-4D55-9930-EB6DAF4950AE}" sibTransId="{576EDE7F-7E11-43A8-86CB-170FE84E9E07}"/>
    <dgm:cxn modelId="{B8103C9C-1F51-450C-AF72-27111D79532C}" srcId="{9DBAC40F-4B3D-4F82-99A1-4AC604C39B3B}" destId="{F6EF6B7C-D5B9-4CB2-A4DB-FCD0C143DE6A}" srcOrd="1" destOrd="0" parTransId="{2897169E-9D61-40F5-B3E5-CFF9F7B7C227}" sibTransId="{E23590A4-37FA-4FAF-8029-AE0FBBB0B6F5}"/>
    <dgm:cxn modelId="{365EFD9C-C8F5-43B5-AD24-7AEC504CF034}" type="presOf" srcId="{A97DF994-B252-45FF-BB3F-1D214B207DDE}" destId="{F1CC1574-1BA1-49C8-9D2A-F8AB8BD4FBAC}" srcOrd="0" destOrd="0" presId="urn:microsoft.com/office/officeart/2005/8/layout/chevron2"/>
    <dgm:cxn modelId="{56728AA1-B283-40EA-B3BE-C4A5F7A3DAFF}" srcId="{9DBAC40F-4B3D-4F82-99A1-4AC604C39B3B}" destId="{A97DF994-B252-45FF-BB3F-1D214B207DDE}" srcOrd="2" destOrd="0" parTransId="{3737D490-E991-48AE-B458-6F6BC2738BB2}" sibTransId="{0F9357AB-6E81-4C57-9252-68A7504861C9}"/>
    <dgm:cxn modelId="{5E7433B8-742D-4D54-8A57-8DAF248D4945}" type="presOf" srcId="{59CF00AF-FBDE-43FF-8D59-4217B7F7C632}" destId="{3CB8A78A-D525-4CED-ADD9-AC167F74282E}" srcOrd="0" destOrd="0" presId="urn:microsoft.com/office/officeart/2005/8/layout/chevron2"/>
    <dgm:cxn modelId="{3B7B95B9-3660-43DF-8301-6370C3FCAC3F}" srcId="{F6EF6B7C-D5B9-4CB2-A4DB-FCD0C143DE6A}" destId="{6B9828EE-3E67-418A-981B-7A8525861B33}" srcOrd="0" destOrd="0" parTransId="{FD50D545-F6B3-4E65-9B2A-98A826A200B1}" sibTransId="{23726D4C-FD47-4F15-85D1-05438404A2E1}"/>
    <dgm:cxn modelId="{2B0BD0C2-F7AA-46FC-91BB-BF513A61C97F}" type="presOf" srcId="{4CD9CE90-61CE-438F-955F-6D3FFD420D2B}" destId="{A7B35EEF-DDFD-4B55-91C9-9E5D98B71F0E}" srcOrd="0" destOrd="0" presId="urn:microsoft.com/office/officeart/2005/8/layout/chevron2"/>
    <dgm:cxn modelId="{B91BEDCD-BEFF-411C-BAAD-74FAF80357E4}" srcId="{9DBAC40F-4B3D-4F82-99A1-4AC604C39B3B}" destId="{59CF00AF-FBDE-43FF-8D59-4217B7F7C632}" srcOrd="0" destOrd="0" parTransId="{5722B5A0-A2CC-4586-8E7D-2F5DF70912A2}" sibTransId="{8B299E1F-73E4-4761-B892-150F8E62018B}"/>
    <dgm:cxn modelId="{A20BCCCF-A70B-48A2-A711-5EB73DCF522F}" srcId="{59CF00AF-FBDE-43FF-8D59-4217B7F7C632}" destId="{7157CF1E-ED5E-4727-9BFF-56C4EADFBBC3}" srcOrd="0" destOrd="0" parTransId="{A6F05490-09CA-4DB2-9CD3-A5942F2F6A29}" sibTransId="{118063F5-9EE8-416D-B09F-AEDB343A50D6}"/>
    <dgm:cxn modelId="{27CCFBE4-48CD-4BAB-B6C4-7B1C887F7DF2}" srcId="{F9970258-C76E-4426-AA9C-C7334B2048CD}" destId="{F68F4CD8-6DD9-47FE-9DEF-E550DCDE04D0}" srcOrd="0" destOrd="0" parTransId="{D66080CB-C464-43A3-98DF-D897BA653731}" sibTransId="{A64B3212-81A9-46AE-988C-8080E3F2DC89}"/>
    <dgm:cxn modelId="{C978A3E6-B46D-4021-80FD-ACCFCF05DB96}" srcId="{4CD9CE90-61CE-438F-955F-6D3FFD420D2B}" destId="{514F58BE-C56C-46AB-849D-51AF52F92435}" srcOrd="0" destOrd="0" parTransId="{14C46BBC-CBEF-4EEC-B5F2-8A20C0DF3963}" sibTransId="{EE71629F-5E41-4777-9F18-DACB0DFD20F0}"/>
    <dgm:cxn modelId="{750C72ED-967E-4983-BD03-C2D5C299B9B0}" type="presOf" srcId="{F6EF6B7C-D5B9-4CB2-A4DB-FCD0C143DE6A}" destId="{36D43508-8AAE-4F08-AB9E-26BFC5975E38}" srcOrd="0" destOrd="0" presId="urn:microsoft.com/office/officeart/2005/8/layout/chevron2"/>
    <dgm:cxn modelId="{AC80A3B4-E8F5-42EE-BD07-C557757C3FB6}" type="presParOf" srcId="{ADA1E449-10AB-439B-8D32-2647E4915250}" destId="{9DCB6AAF-3518-4B1D-B717-87F31670CCA5}" srcOrd="0" destOrd="0" presId="urn:microsoft.com/office/officeart/2005/8/layout/chevron2"/>
    <dgm:cxn modelId="{1B8B593F-DEF8-476A-A995-1403020F0FC6}" type="presParOf" srcId="{9DCB6AAF-3518-4B1D-B717-87F31670CCA5}" destId="{3CB8A78A-D525-4CED-ADD9-AC167F74282E}" srcOrd="0" destOrd="0" presId="urn:microsoft.com/office/officeart/2005/8/layout/chevron2"/>
    <dgm:cxn modelId="{CCC79D0A-CF06-42FB-8264-F1B8971A2A5E}" type="presParOf" srcId="{9DCB6AAF-3518-4B1D-B717-87F31670CCA5}" destId="{58D94211-20A3-43F8-9906-95859C60A377}" srcOrd="1" destOrd="0" presId="urn:microsoft.com/office/officeart/2005/8/layout/chevron2"/>
    <dgm:cxn modelId="{B8202736-64B7-46F7-A425-4B6860926E30}" type="presParOf" srcId="{ADA1E449-10AB-439B-8D32-2647E4915250}" destId="{717AB0FD-E2CE-4699-BF3B-0B04F4A701CB}" srcOrd="1" destOrd="0" presId="urn:microsoft.com/office/officeart/2005/8/layout/chevron2"/>
    <dgm:cxn modelId="{C7C56FED-C128-4297-B906-6A35646B3934}" type="presParOf" srcId="{ADA1E449-10AB-439B-8D32-2647E4915250}" destId="{12C824C9-50C2-4FDF-90AA-300CC30AD227}" srcOrd="2" destOrd="0" presId="urn:microsoft.com/office/officeart/2005/8/layout/chevron2"/>
    <dgm:cxn modelId="{AF306BF0-8A01-4B47-95C1-38FFB391C633}" type="presParOf" srcId="{12C824C9-50C2-4FDF-90AA-300CC30AD227}" destId="{36D43508-8AAE-4F08-AB9E-26BFC5975E38}" srcOrd="0" destOrd="0" presId="urn:microsoft.com/office/officeart/2005/8/layout/chevron2"/>
    <dgm:cxn modelId="{C45C5F1F-EB10-4C38-87CE-83EDE8709200}" type="presParOf" srcId="{12C824C9-50C2-4FDF-90AA-300CC30AD227}" destId="{8434C970-019A-4D65-9BCB-27F50B547A35}" srcOrd="1" destOrd="0" presId="urn:microsoft.com/office/officeart/2005/8/layout/chevron2"/>
    <dgm:cxn modelId="{B4AA8024-A648-4480-A929-30D1B93444D9}" type="presParOf" srcId="{ADA1E449-10AB-439B-8D32-2647E4915250}" destId="{2F7E1F77-7CFE-4AB7-AED5-98794E50717E}" srcOrd="3" destOrd="0" presId="urn:microsoft.com/office/officeart/2005/8/layout/chevron2"/>
    <dgm:cxn modelId="{50123A3A-4DE0-40E7-9618-A931973649B0}" type="presParOf" srcId="{ADA1E449-10AB-439B-8D32-2647E4915250}" destId="{7CF42C16-3134-48AC-BA55-FA20C8C17846}" srcOrd="4" destOrd="0" presId="urn:microsoft.com/office/officeart/2005/8/layout/chevron2"/>
    <dgm:cxn modelId="{E1EE964A-DFE8-4D56-9794-435EB13934A3}" type="presParOf" srcId="{7CF42C16-3134-48AC-BA55-FA20C8C17846}" destId="{F1CC1574-1BA1-49C8-9D2A-F8AB8BD4FBAC}" srcOrd="0" destOrd="0" presId="urn:microsoft.com/office/officeart/2005/8/layout/chevron2"/>
    <dgm:cxn modelId="{19F98570-0EAE-4378-ABA6-B30B411488D1}" type="presParOf" srcId="{7CF42C16-3134-48AC-BA55-FA20C8C17846}" destId="{544743AB-A5D1-4446-A847-03D2FA6C64EF}" srcOrd="1" destOrd="0" presId="urn:microsoft.com/office/officeart/2005/8/layout/chevron2"/>
    <dgm:cxn modelId="{CF109837-6AF5-4420-B3C2-D49ADFE1AC98}" type="presParOf" srcId="{ADA1E449-10AB-439B-8D32-2647E4915250}" destId="{91C47939-3569-4167-A945-1F613B1FF806}" srcOrd="5" destOrd="0" presId="urn:microsoft.com/office/officeart/2005/8/layout/chevron2"/>
    <dgm:cxn modelId="{9D61CE71-21EC-4851-BCE3-885606D73381}" type="presParOf" srcId="{ADA1E449-10AB-439B-8D32-2647E4915250}" destId="{B99732E9-4FEC-4401-A6F3-5A1690729B66}" srcOrd="6" destOrd="0" presId="urn:microsoft.com/office/officeart/2005/8/layout/chevron2"/>
    <dgm:cxn modelId="{75E7EBD3-3179-40D6-AF48-25B797E0FC4C}" type="presParOf" srcId="{B99732E9-4FEC-4401-A6F3-5A1690729B66}" destId="{A7B35EEF-DDFD-4B55-91C9-9E5D98B71F0E}" srcOrd="0" destOrd="0" presId="urn:microsoft.com/office/officeart/2005/8/layout/chevron2"/>
    <dgm:cxn modelId="{7646974B-6E07-4BEF-8F2E-779E83D23603}" type="presParOf" srcId="{B99732E9-4FEC-4401-A6F3-5A1690729B66}" destId="{47421F19-6D28-4B3B-B210-761F1739A472}" srcOrd="1" destOrd="0" presId="urn:microsoft.com/office/officeart/2005/8/layout/chevron2"/>
    <dgm:cxn modelId="{988C4E53-2302-4E55-AA1D-FFE5DD93573C}" type="presParOf" srcId="{ADA1E449-10AB-439B-8D32-2647E4915250}" destId="{92B1AFFA-C575-43A5-8CFA-6D63AFE5B0C8}" srcOrd="7" destOrd="0" presId="urn:microsoft.com/office/officeart/2005/8/layout/chevron2"/>
    <dgm:cxn modelId="{79FFC347-C9DB-4647-B7E5-88D13A7137E1}" type="presParOf" srcId="{ADA1E449-10AB-439B-8D32-2647E4915250}" destId="{C1B4949B-A774-4989-ACDF-2DE890812451}" srcOrd="8" destOrd="0" presId="urn:microsoft.com/office/officeart/2005/8/layout/chevron2"/>
    <dgm:cxn modelId="{CE0997E8-2D5F-4191-B931-5FE9B7B01D42}" type="presParOf" srcId="{C1B4949B-A774-4989-ACDF-2DE890812451}" destId="{6C23EAB1-67BF-4FA4-AF01-341A5A79256C}" srcOrd="0" destOrd="0" presId="urn:microsoft.com/office/officeart/2005/8/layout/chevron2"/>
    <dgm:cxn modelId="{726ED677-BE54-477F-BB79-E8A141465896}" type="presParOf" srcId="{C1B4949B-A774-4989-ACDF-2DE890812451}" destId="{80E4CEAB-5689-4EC7-A7D0-A26BCD3F9E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BAC40F-4B3D-4F82-99A1-4AC604C39B3B}" type="doc">
      <dgm:prSet loTypeId="urn:microsoft.com/office/officeart/2005/8/layout/chevron2" loCatId="process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9CF00AF-FBDE-43FF-8D59-4217B7F7C632}">
      <dgm:prSet/>
      <dgm:spPr>
        <a:ln w="15875"/>
      </dgm:spPr>
      <dgm:t>
        <a:bodyPr/>
        <a:lstStyle/>
        <a:p>
          <a:pPr rtl="0"/>
          <a:r>
            <a:rPr lang="en-GB" b="0" cap="none" spc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September 2021</a:t>
          </a:r>
        </a:p>
      </dgm:t>
    </dgm:pt>
    <dgm:pt modelId="{5722B5A0-A2CC-4586-8E7D-2F5DF70912A2}" type="parTrans" cxnId="{B91BEDCD-BEFF-411C-BAAD-74FAF80357E4}">
      <dgm:prSet/>
      <dgm:spPr/>
      <dgm:t>
        <a:bodyPr/>
        <a:lstStyle/>
        <a:p>
          <a:endParaRPr lang="en-GB"/>
        </a:p>
      </dgm:t>
    </dgm:pt>
    <dgm:pt modelId="{8B299E1F-73E4-4761-B892-150F8E62018B}" type="sibTrans" cxnId="{B91BEDCD-BEFF-411C-BAAD-74FAF80357E4}">
      <dgm:prSet/>
      <dgm:spPr/>
      <dgm:t>
        <a:bodyPr/>
        <a:lstStyle/>
        <a:p>
          <a:endParaRPr lang="en-GB"/>
        </a:p>
      </dgm:t>
    </dgm:pt>
    <dgm:pt modelId="{7157CF1E-ED5E-4727-9BFF-56C4EADFBBC3}">
      <dgm:prSet custT="1"/>
      <dgm:spPr>
        <a:ln w="25400">
          <a:solidFill>
            <a:schemeClr val="accent6"/>
          </a:solidFill>
        </a:ln>
      </dgm:spPr>
      <dgm:t>
        <a:bodyPr/>
        <a:lstStyle/>
        <a:p>
          <a:pPr rtl="0"/>
          <a:r>
            <a:rPr lang="en-GB" sz="1600" baseline="0" dirty="0">
              <a:latin typeface="Arial" panose="020B0604020202020204" pitchFamily="34" charset="0"/>
            </a:rPr>
            <a:t>Finalise Course choices and Personal Statement. Print out your form and give it to your tutor who will have completed a </a:t>
          </a:r>
          <a:r>
            <a:rPr lang="en-GB" sz="1600" baseline="0">
              <a:latin typeface="Arial" panose="020B0604020202020204" pitchFamily="34" charset="0"/>
            </a:rPr>
            <a:t>draft reference. </a:t>
          </a:r>
          <a:r>
            <a:rPr lang="en-GB" sz="1600" baseline="0" dirty="0">
              <a:latin typeface="Arial" panose="020B0604020202020204" pitchFamily="34" charset="0"/>
            </a:rPr>
            <a:t>Only then do you submit your form and pay UCAS online by credit or debit card.</a:t>
          </a:r>
        </a:p>
      </dgm:t>
    </dgm:pt>
    <dgm:pt modelId="{A6F05490-09CA-4DB2-9CD3-A5942F2F6A29}" type="parTrans" cxnId="{A20BCCCF-A70B-48A2-A711-5EB73DCF522F}">
      <dgm:prSet/>
      <dgm:spPr/>
      <dgm:t>
        <a:bodyPr/>
        <a:lstStyle/>
        <a:p>
          <a:endParaRPr lang="en-GB"/>
        </a:p>
      </dgm:t>
    </dgm:pt>
    <dgm:pt modelId="{118063F5-9EE8-416D-B09F-AEDB343A50D6}" type="sibTrans" cxnId="{A20BCCCF-A70B-48A2-A711-5EB73DCF522F}">
      <dgm:prSet/>
      <dgm:spPr/>
      <dgm:t>
        <a:bodyPr/>
        <a:lstStyle/>
        <a:p>
          <a:endParaRPr lang="en-GB"/>
        </a:p>
      </dgm:t>
    </dgm:pt>
    <dgm:pt modelId="{EAD84625-C280-4B56-BC47-E2A880C3FBF5}">
      <dgm:prSet custT="1"/>
      <dgm:spPr>
        <a:ln w="15875" cap="sq"/>
      </dgm:spPr>
      <dgm:t>
        <a:bodyPr/>
        <a:lstStyle/>
        <a:p>
          <a:pPr rtl="0"/>
          <a:r>
            <a:rPr lang="en-GB" sz="1600" b="1" i="0" baseline="0" dirty="0">
              <a:latin typeface="Arial" panose="020B0604020202020204" pitchFamily="34" charset="0"/>
            </a:rPr>
            <a:t>Deadline: </a:t>
          </a:r>
        </a:p>
        <a:p>
          <a:pPr rtl="0"/>
          <a:r>
            <a:rPr lang="en-GB" sz="1600" b="1" i="0" baseline="0" dirty="0">
              <a:latin typeface="Arial" panose="020B0604020202020204" pitchFamily="34" charset="0"/>
            </a:rPr>
            <a:t>15</a:t>
          </a:r>
          <a:r>
            <a:rPr lang="en-GB" sz="1600" b="1" i="0" baseline="30000" dirty="0">
              <a:latin typeface="Arial" panose="020B0604020202020204" pitchFamily="34" charset="0"/>
            </a:rPr>
            <a:t>th</a:t>
          </a:r>
          <a:r>
            <a:rPr lang="en-GB" sz="1600" b="1" i="0" baseline="0" dirty="0">
              <a:latin typeface="Arial" panose="020B0604020202020204" pitchFamily="34" charset="0"/>
            </a:rPr>
            <a:t> October 2021</a:t>
          </a:r>
        </a:p>
      </dgm:t>
    </dgm:pt>
    <dgm:pt modelId="{0655B1FB-A2B8-4BEE-9BDB-875F92A9092C}" type="parTrans" cxnId="{6993AE61-578D-4FAA-AF6F-CAF76ADB08C5}">
      <dgm:prSet/>
      <dgm:spPr/>
      <dgm:t>
        <a:bodyPr/>
        <a:lstStyle/>
        <a:p>
          <a:endParaRPr lang="en-GB"/>
        </a:p>
      </dgm:t>
    </dgm:pt>
    <dgm:pt modelId="{23AB6AC3-8BED-4564-B00F-F5DE6928A26A}" type="sibTrans" cxnId="{6993AE61-578D-4FAA-AF6F-CAF76ADB08C5}">
      <dgm:prSet/>
      <dgm:spPr/>
      <dgm:t>
        <a:bodyPr/>
        <a:lstStyle/>
        <a:p>
          <a:endParaRPr lang="en-GB"/>
        </a:p>
      </dgm:t>
    </dgm:pt>
    <dgm:pt modelId="{155A20CC-B845-4CC3-BE37-15CF6CCA544B}">
      <dgm:prSet custT="1"/>
      <dgm:spPr>
        <a:ln w="25400">
          <a:solidFill>
            <a:schemeClr val="accent6"/>
          </a:solidFill>
        </a:ln>
      </dgm:spPr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for Oxbridge, Medicine, Veterinary Science</a:t>
          </a:r>
        </a:p>
      </dgm:t>
    </dgm:pt>
    <dgm:pt modelId="{5D338B28-23F7-4C1E-AB23-9A08B16B6D55}" type="parTrans" cxnId="{D1F8F60E-887C-4D5D-8D31-B911B5B878C5}">
      <dgm:prSet/>
      <dgm:spPr/>
      <dgm:t>
        <a:bodyPr/>
        <a:lstStyle/>
        <a:p>
          <a:endParaRPr lang="en-GB"/>
        </a:p>
      </dgm:t>
    </dgm:pt>
    <dgm:pt modelId="{D336B63E-AFEA-4553-A70B-24C78E63C74C}" type="sibTrans" cxnId="{D1F8F60E-887C-4D5D-8D31-B911B5B878C5}">
      <dgm:prSet/>
      <dgm:spPr/>
      <dgm:t>
        <a:bodyPr/>
        <a:lstStyle/>
        <a:p>
          <a:endParaRPr lang="en-GB"/>
        </a:p>
      </dgm:t>
    </dgm:pt>
    <dgm:pt modelId="{29A07EDA-9E00-45D5-998C-B9676329D4E3}">
      <dgm:prSet custT="1"/>
      <dgm:spPr>
        <a:ln w="25400">
          <a:solidFill>
            <a:schemeClr val="accent6"/>
          </a:solidFill>
        </a:ln>
      </dgm:spPr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all other courses and institutions, </a:t>
          </a:r>
          <a:r>
            <a:rPr lang="en-GB" sz="1600" b="1" dirty="0">
              <a:latin typeface="Arial" panose="020B0604020202020204" pitchFamily="34" charset="0"/>
              <a:cs typeface="Arial" panose="020B0604020202020204" pitchFamily="34" charset="0"/>
            </a:rPr>
            <a:t>October half term</a:t>
          </a:r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7F0B69D5-BEA0-4E6C-A18E-F75AAB4B4000}" type="parTrans" cxnId="{F040DEC7-1684-46C3-BB02-0CD4BFA11472}">
      <dgm:prSet/>
      <dgm:spPr/>
      <dgm:t>
        <a:bodyPr/>
        <a:lstStyle/>
        <a:p>
          <a:endParaRPr lang="en-GB"/>
        </a:p>
      </dgm:t>
    </dgm:pt>
    <dgm:pt modelId="{5F702391-D764-4F45-9D12-EE93D3C2303A}" type="sibTrans" cxnId="{F040DEC7-1684-46C3-BB02-0CD4BFA11472}">
      <dgm:prSet/>
      <dgm:spPr/>
      <dgm:t>
        <a:bodyPr/>
        <a:lstStyle/>
        <a:p>
          <a:endParaRPr lang="en-GB"/>
        </a:p>
      </dgm:t>
    </dgm:pt>
    <dgm:pt modelId="{ADA1E449-10AB-439B-8D32-2647E4915250}" type="pres">
      <dgm:prSet presAssocID="{9DBAC40F-4B3D-4F82-99A1-4AC604C39B3B}" presName="linearFlow" presStyleCnt="0">
        <dgm:presLayoutVars>
          <dgm:dir/>
          <dgm:animLvl val="lvl"/>
          <dgm:resizeHandles val="exact"/>
        </dgm:presLayoutVars>
      </dgm:prSet>
      <dgm:spPr/>
    </dgm:pt>
    <dgm:pt modelId="{9DCB6AAF-3518-4B1D-B717-87F31670CCA5}" type="pres">
      <dgm:prSet presAssocID="{59CF00AF-FBDE-43FF-8D59-4217B7F7C632}" presName="composite" presStyleCnt="0"/>
      <dgm:spPr/>
    </dgm:pt>
    <dgm:pt modelId="{3CB8A78A-D525-4CED-ADD9-AC167F74282E}" type="pres">
      <dgm:prSet presAssocID="{59CF00AF-FBDE-43FF-8D59-4217B7F7C632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58D94211-20A3-43F8-9906-95859C60A377}" type="pres">
      <dgm:prSet presAssocID="{59CF00AF-FBDE-43FF-8D59-4217B7F7C632}" presName="descendantText" presStyleLbl="alignAcc1" presStyleIdx="0" presStyleCnt="2" custAng="0">
        <dgm:presLayoutVars>
          <dgm:bulletEnabled val="1"/>
        </dgm:presLayoutVars>
      </dgm:prSet>
      <dgm:spPr/>
    </dgm:pt>
    <dgm:pt modelId="{717AB0FD-E2CE-4699-BF3B-0B04F4A701CB}" type="pres">
      <dgm:prSet presAssocID="{8B299E1F-73E4-4761-B892-150F8E62018B}" presName="sp" presStyleCnt="0"/>
      <dgm:spPr/>
    </dgm:pt>
    <dgm:pt modelId="{B807DC9B-8547-4B48-9B2E-30002162AA83}" type="pres">
      <dgm:prSet presAssocID="{EAD84625-C280-4B56-BC47-E2A880C3FBF5}" presName="composite" presStyleCnt="0"/>
      <dgm:spPr/>
    </dgm:pt>
    <dgm:pt modelId="{3D6D2328-C0D5-44E4-92B6-1E691A6A7069}" type="pres">
      <dgm:prSet presAssocID="{EAD84625-C280-4B56-BC47-E2A880C3FBF5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A0963F02-5AEA-49BF-9B72-A015932B6D34}" type="pres">
      <dgm:prSet presAssocID="{EAD84625-C280-4B56-BC47-E2A880C3FBF5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D1F8F60E-887C-4D5D-8D31-B911B5B878C5}" srcId="{EAD84625-C280-4B56-BC47-E2A880C3FBF5}" destId="{155A20CC-B845-4CC3-BE37-15CF6CCA544B}" srcOrd="0" destOrd="0" parTransId="{5D338B28-23F7-4C1E-AB23-9A08B16B6D55}" sibTransId="{D336B63E-AFEA-4553-A70B-24C78E63C74C}"/>
    <dgm:cxn modelId="{6993AE61-578D-4FAA-AF6F-CAF76ADB08C5}" srcId="{9DBAC40F-4B3D-4F82-99A1-4AC604C39B3B}" destId="{EAD84625-C280-4B56-BC47-E2A880C3FBF5}" srcOrd="1" destOrd="0" parTransId="{0655B1FB-A2B8-4BEE-9BDB-875F92A9092C}" sibTransId="{23AB6AC3-8BED-4564-B00F-F5DE6928A26A}"/>
    <dgm:cxn modelId="{1DA7B761-C471-49D2-8E80-7E40AD3DC9C5}" type="presOf" srcId="{9DBAC40F-4B3D-4F82-99A1-4AC604C39B3B}" destId="{ADA1E449-10AB-439B-8D32-2647E4915250}" srcOrd="0" destOrd="0" presId="urn:microsoft.com/office/officeart/2005/8/layout/chevron2"/>
    <dgm:cxn modelId="{764DFDAB-7FF8-4355-96B6-1EB587EA2646}" type="presOf" srcId="{EAD84625-C280-4B56-BC47-E2A880C3FBF5}" destId="{3D6D2328-C0D5-44E4-92B6-1E691A6A7069}" srcOrd="0" destOrd="0" presId="urn:microsoft.com/office/officeart/2005/8/layout/chevron2"/>
    <dgm:cxn modelId="{F040DEC7-1684-46C3-BB02-0CD4BFA11472}" srcId="{EAD84625-C280-4B56-BC47-E2A880C3FBF5}" destId="{29A07EDA-9E00-45D5-998C-B9676329D4E3}" srcOrd="1" destOrd="0" parTransId="{7F0B69D5-BEA0-4E6C-A18E-F75AAB4B4000}" sibTransId="{5F702391-D764-4F45-9D12-EE93D3C2303A}"/>
    <dgm:cxn modelId="{B91BEDCD-BEFF-411C-BAAD-74FAF80357E4}" srcId="{9DBAC40F-4B3D-4F82-99A1-4AC604C39B3B}" destId="{59CF00AF-FBDE-43FF-8D59-4217B7F7C632}" srcOrd="0" destOrd="0" parTransId="{5722B5A0-A2CC-4586-8E7D-2F5DF70912A2}" sibTransId="{8B299E1F-73E4-4761-B892-150F8E62018B}"/>
    <dgm:cxn modelId="{A20BCCCF-A70B-48A2-A711-5EB73DCF522F}" srcId="{59CF00AF-FBDE-43FF-8D59-4217B7F7C632}" destId="{7157CF1E-ED5E-4727-9BFF-56C4EADFBBC3}" srcOrd="0" destOrd="0" parTransId="{A6F05490-09CA-4DB2-9CD3-A5942F2F6A29}" sibTransId="{118063F5-9EE8-416D-B09F-AEDB343A50D6}"/>
    <dgm:cxn modelId="{900211D4-EC6B-418F-9BD1-661F7FB90A9B}" type="presOf" srcId="{59CF00AF-FBDE-43FF-8D59-4217B7F7C632}" destId="{3CB8A78A-D525-4CED-ADD9-AC167F74282E}" srcOrd="0" destOrd="0" presId="urn:microsoft.com/office/officeart/2005/8/layout/chevron2"/>
    <dgm:cxn modelId="{CF06B6D9-7924-46D1-83B9-DD8FACBC9285}" type="presOf" srcId="{7157CF1E-ED5E-4727-9BFF-56C4EADFBBC3}" destId="{58D94211-20A3-43F8-9906-95859C60A377}" srcOrd="0" destOrd="0" presId="urn:microsoft.com/office/officeart/2005/8/layout/chevron2"/>
    <dgm:cxn modelId="{B63F8BE8-3185-4098-9F7F-C449EF60DFF0}" type="presOf" srcId="{29A07EDA-9E00-45D5-998C-B9676329D4E3}" destId="{A0963F02-5AEA-49BF-9B72-A015932B6D34}" srcOrd="0" destOrd="1" presId="urn:microsoft.com/office/officeart/2005/8/layout/chevron2"/>
    <dgm:cxn modelId="{03D102EA-3B31-4FC7-B68C-0CC8D201DCE7}" type="presOf" srcId="{155A20CC-B845-4CC3-BE37-15CF6CCA544B}" destId="{A0963F02-5AEA-49BF-9B72-A015932B6D34}" srcOrd="0" destOrd="0" presId="urn:microsoft.com/office/officeart/2005/8/layout/chevron2"/>
    <dgm:cxn modelId="{F44196F3-2E03-437F-BC0D-805A3C9D655A}" type="presParOf" srcId="{ADA1E449-10AB-439B-8D32-2647E4915250}" destId="{9DCB6AAF-3518-4B1D-B717-87F31670CCA5}" srcOrd="0" destOrd="0" presId="urn:microsoft.com/office/officeart/2005/8/layout/chevron2"/>
    <dgm:cxn modelId="{82889A89-5175-4487-B724-025B9BEC48DC}" type="presParOf" srcId="{9DCB6AAF-3518-4B1D-B717-87F31670CCA5}" destId="{3CB8A78A-D525-4CED-ADD9-AC167F74282E}" srcOrd="0" destOrd="0" presId="urn:microsoft.com/office/officeart/2005/8/layout/chevron2"/>
    <dgm:cxn modelId="{108FC309-72BB-4383-8E67-EE10D06DC3E6}" type="presParOf" srcId="{9DCB6AAF-3518-4B1D-B717-87F31670CCA5}" destId="{58D94211-20A3-43F8-9906-95859C60A377}" srcOrd="1" destOrd="0" presId="urn:microsoft.com/office/officeart/2005/8/layout/chevron2"/>
    <dgm:cxn modelId="{FA4030CB-2FE5-4DF3-891D-3961C7A30FC5}" type="presParOf" srcId="{ADA1E449-10AB-439B-8D32-2647E4915250}" destId="{717AB0FD-E2CE-4699-BF3B-0B04F4A701CB}" srcOrd="1" destOrd="0" presId="urn:microsoft.com/office/officeart/2005/8/layout/chevron2"/>
    <dgm:cxn modelId="{62143AEF-F93B-40BC-8AE5-963E54EE834A}" type="presParOf" srcId="{ADA1E449-10AB-439B-8D32-2647E4915250}" destId="{B807DC9B-8547-4B48-9B2E-30002162AA83}" srcOrd="2" destOrd="0" presId="urn:microsoft.com/office/officeart/2005/8/layout/chevron2"/>
    <dgm:cxn modelId="{BABD1DF7-4163-4D98-96F7-6615324C63AD}" type="presParOf" srcId="{B807DC9B-8547-4B48-9B2E-30002162AA83}" destId="{3D6D2328-C0D5-44E4-92B6-1E691A6A7069}" srcOrd="0" destOrd="0" presId="urn:microsoft.com/office/officeart/2005/8/layout/chevron2"/>
    <dgm:cxn modelId="{55C5523C-9622-4C62-B357-E8F28C3EA104}" type="presParOf" srcId="{B807DC9B-8547-4B48-9B2E-30002162AA83}" destId="{A0963F02-5AEA-49BF-9B72-A015932B6D3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ED9C0-E1FF-4144-B208-A8428164806F}">
      <dsp:nvSpPr>
        <dsp:cNvPr id="0" name=""/>
        <dsp:cNvSpPr/>
      </dsp:nvSpPr>
      <dsp:spPr>
        <a:xfrm>
          <a:off x="252673" y="1728533"/>
          <a:ext cx="2376612" cy="14259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Oxford and Cambridge Preparation for Interview Day</a:t>
          </a:r>
        </a:p>
      </dsp:txBody>
      <dsp:txXfrm>
        <a:off x="252673" y="1728533"/>
        <a:ext cx="2376612" cy="1425967"/>
      </dsp:txXfrm>
    </dsp:sp>
    <dsp:sp modelId="{59242ED5-7049-4AE8-939A-F77BC4B8ED52}">
      <dsp:nvSpPr>
        <dsp:cNvPr id="0" name=""/>
        <dsp:cNvSpPr/>
      </dsp:nvSpPr>
      <dsp:spPr>
        <a:xfrm>
          <a:off x="2950556" y="3282395"/>
          <a:ext cx="2376612" cy="14259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Interview Practice sessions and courses</a:t>
          </a:r>
          <a:endParaRPr lang="en-US" sz="1900" kern="1200" dirty="0"/>
        </a:p>
      </dsp:txBody>
      <dsp:txXfrm>
        <a:off x="2950556" y="3282395"/>
        <a:ext cx="2376612" cy="1425967"/>
      </dsp:txXfrm>
    </dsp:sp>
    <dsp:sp modelId="{85BA45B4-7CF8-419D-82CD-19DB85A85DCE}">
      <dsp:nvSpPr>
        <dsp:cNvPr id="0" name=""/>
        <dsp:cNvSpPr/>
      </dsp:nvSpPr>
      <dsp:spPr>
        <a:xfrm>
          <a:off x="5552187" y="1728533"/>
          <a:ext cx="2376612" cy="14259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Aptitude Tests Preparation Days. Medicine June</a:t>
          </a:r>
          <a:endParaRPr lang="en-US" sz="1900" kern="1200" dirty="0"/>
        </a:p>
      </dsp:txBody>
      <dsp:txXfrm>
        <a:off x="5552187" y="1728533"/>
        <a:ext cx="2376612" cy="1425967"/>
      </dsp:txXfrm>
    </dsp:sp>
    <dsp:sp modelId="{E3D62F5E-CC34-4D95-810B-64C3D5F6E647}">
      <dsp:nvSpPr>
        <dsp:cNvPr id="0" name=""/>
        <dsp:cNvSpPr/>
      </dsp:nvSpPr>
      <dsp:spPr>
        <a:xfrm>
          <a:off x="252673" y="3282391"/>
          <a:ext cx="2376612" cy="14259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Christ College Admissions Test Workshops</a:t>
          </a:r>
          <a:endParaRPr lang="en-US" sz="1900" kern="1200" dirty="0"/>
        </a:p>
      </dsp:txBody>
      <dsp:txXfrm>
        <a:off x="252673" y="3282391"/>
        <a:ext cx="2376612" cy="1425967"/>
      </dsp:txXfrm>
    </dsp:sp>
    <dsp:sp modelId="{73D9F5D0-8CCC-467B-A9EB-0AE26C67202F}">
      <dsp:nvSpPr>
        <dsp:cNvPr id="0" name=""/>
        <dsp:cNvSpPr/>
      </dsp:nvSpPr>
      <dsp:spPr>
        <a:xfrm>
          <a:off x="2950556" y="1728542"/>
          <a:ext cx="2376612" cy="14259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OMS.  UNIQ.  Trinity Talks. Corpus Christi Masterclasses. HE+</a:t>
          </a:r>
          <a:endParaRPr lang="en-US" sz="1900" kern="1200" dirty="0"/>
        </a:p>
      </dsp:txBody>
      <dsp:txXfrm>
        <a:off x="2950556" y="1728542"/>
        <a:ext cx="2376612" cy="1425967"/>
      </dsp:txXfrm>
    </dsp:sp>
    <dsp:sp modelId="{03ABA4D4-670F-4933-88AC-506369B9FFB2}">
      <dsp:nvSpPr>
        <dsp:cNvPr id="0" name=""/>
        <dsp:cNvSpPr/>
      </dsp:nvSpPr>
      <dsp:spPr>
        <a:xfrm>
          <a:off x="5552781" y="3294426"/>
          <a:ext cx="2376612" cy="14259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Support applications to Summer Schools etc</a:t>
          </a:r>
          <a:endParaRPr lang="en-US" sz="1900" kern="1200"/>
        </a:p>
      </dsp:txBody>
      <dsp:txXfrm>
        <a:off x="5552781" y="3294426"/>
        <a:ext cx="2376612" cy="1425967"/>
      </dsp:txXfrm>
    </dsp:sp>
    <dsp:sp modelId="{027B17C3-34D2-4FB0-8C60-0819163569BE}">
      <dsp:nvSpPr>
        <dsp:cNvPr id="0" name=""/>
        <dsp:cNvSpPr/>
      </dsp:nvSpPr>
      <dsp:spPr>
        <a:xfrm>
          <a:off x="2950556" y="52141"/>
          <a:ext cx="2376612" cy="14259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Oxbridge Applications talk</a:t>
          </a:r>
          <a:endParaRPr lang="en-US" sz="1900" kern="1200" dirty="0"/>
        </a:p>
      </dsp:txBody>
      <dsp:txXfrm>
        <a:off x="2950556" y="52141"/>
        <a:ext cx="2376612" cy="1425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8A78A-D525-4CED-ADD9-AC167F74282E}">
      <dsp:nvSpPr>
        <dsp:cNvPr id="0" name=""/>
        <dsp:cNvSpPr/>
      </dsp:nvSpPr>
      <dsp:spPr>
        <a:xfrm rot="5400000">
          <a:off x="-176119" y="178180"/>
          <a:ext cx="1174132" cy="821893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58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cap="none" spc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March 2021</a:t>
          </a:r>
        </a:p>
      </dsp:txBody>
      <dsp:txXfrm rot="-5400000">
        <a:off x="1" y="413008"/>
        <a:ext cx="821893" cy="352239"/>
      </dsp:txXfrm>
    </dsp:sp>
    <dsp:sp modelId="{58D94211-20A3-43F8-9906-95859C60A377}">
      <dsp:nvSpPr>
        <dsp:cNvPr id="0" name=""/>
        <dsp:cNvSpPr/>
      </dsp:nvSpPr>
      <dsp:spPr>
        <a:xfrm rot="5400000">
          <a:off x="3773769" y="-2949815"/>
          <a:ext cx="763186" cy="6666938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Tutorials introduce University Choices and research websites. Begin internet search of suggested </a:t>
          </a:r>
          <a:r>
            <a:rPr lang="en-GB" sz="1600" kern="1200" dirty="0">
              <a:ln/>
              <a:latin typeface="Arial" panose="020B0604020202020204" pitchFamily="34" charset="0"/>
              <a:cs typeface="Arial" panose="020B0604020202020204" pitchFamily="34" charset="0"/>
            </a:rPr>
            <a:t>courses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and institutions using: </a:t>
          </a:r>
          <a:r>
            <a:rPr lang="en-GB" sz="1600" u="sng" kern="1200" dirty="0">
              <a:latin typeface="Arial" panose="020B0604020202020204" pitchFamily="34" charset="0"/>
              <a:cs typeface="Arial" panose="020B0604020202020204" pitchFamily="34" charset="0"/>
            </a:rPr>
            <a:t>www.ucas.co.uk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 and Individual institution websites</a:t>
          </a:r>
          <a:r>
            <a:rPr lang="en-GB" sz="1600" kern="1200" dirty="0"/>
            <a:t>.</a:t>
          </a:r>
        </a:p>
      </dsp:txBody>
      <dsp:txXfrm rot="-5400000">
        <a:off x="821893" y="39317"/>
        <a:ext cx="6629682" cy="688674"/>
      </dsp:txXfrm>
    </dsp:sp>
    <dsp:sp modelId="{36D43508-8AAE-4F08-AB9E-26BFC5975E38}">
      <dsp:nvSpPr>
        <dsp:cNvPr id="0" name=""/>
        <dsp:cNvSpPr/>
      </dsp:nvSpPr>
      <dsp:spPr>
        <a:xfrm rot="5400000">
          <a:off x="-176119" y="1236049"/>
          <a:ext cx="1174132" cy="821893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-143418"/>
                <a:satOff val="-12146"/>
                <a:lumOff val="9078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-143418"/>
                <a:satOff val="-12146"/>
                <a:lumOff val="9078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-143418"/>
                <a:satOff val="-12146"/>
                <a:lumOff val="9078"/>
                <a:alphaOff val="0"/>
                <a:tint val="15000"/>
                <a:satMod val="350000"/>
              </a:schemeClr>
            </a:gs>
          </a:gsLst>
          <a:lin ang="16200000" scaled="1"/>
        </a:gradFill>
        <a:ln w="158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April 2021</a:t>
          </a:r>
        </a:p>
      </dsp:txBody>
      <dsp:txXfrm rot="-5400000">
        <a:off x="1" y="1470877"/>
        <a:ext cx="821893" cy="352239"/>
      </dsp:txXfrm>
    </dsp:sp>
    <dsp:sp modelId="{8434C970-019A-4D65-9BCB-27F50B547A35}">
      <dsp:nvSpPr>
        <dsp:cNvPr id="0" name=""/>
        <dsp:cNvSpPr/>
      </dsp:nvSpPr>
      <dsp:spPr>
        <a:xfrm rot="5400000">
          <a:off x="3773769" y="-1891947"/>
          <a:ext cx="763186" cy="6666938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Attend virtually UCAS Higher Education Conference</a:t>
          </a:r>
        </a:p>
      </dsp:txBody>
      <dsp:txXfrm rot="-5400000">
        <a:off x="821893" y="1097185"/>
        <a:ext cx="6629682" cy="688674"/>
      </dsp:txXfrm>
    </dsp:sp>
    <dsp:sp modelId="{F1CC1574-1BA1-49C8-9D2A-F8AB8BD4FBAC}">
      <dsp:nvSpPr>
        <dsp:cNvPr id="0" name=""/>
        <dsp:cNvSpPr/>
      </dsp:nvSpPr>
      <dsp:spPr>
        <a:xfrm rot="5400000">
          <a:off x="-176119" y="2287718"/>
          <a:ext cx="1174132" cy="821893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-286837"/>
                <a:satOff val="-24292"/>
                <a:lumOff val="1815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-286837"/>
                <a:satOff val="-24292"/>
                <a:lumOff val="1815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-286837"/>
                <a:satOff val="-24292"/>
                <a:lumOff val="18155"/>
                <a:alphaOff val="0"/>
                <a:tint val="15000"/>
                <a:satMod val="350000"/>
              </a:schemeClr>
            </a:gs>
          </a:gsLst>
          <a:lin ang="16200000" scaled="1"/>
        </a:gradFill>
        <a:ln w="158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June 2021</a:t>
          </a:r>
        </a:p>
      </dsp:txBody>
      <dsp:txXfrm rot="-5400000">
        <a:off x="1" y="2522546"/>
        <a:ext cx="821893" cy="352239"/>
      </dsp:txXfrm>
    </dsp:sp>
    <dsp:sp modelId="{544743AB-A5D1-4446-A847-03D2FA6C64EF}">
      <dsp:nvSpPr>
        <dsp:cNvPr id="0" name=""/>
        <dsp:cNvSpPr/>
      </dsp:nvSpPr>
      <dsp:spPr>
        <a:xfrm rot="5400000">
          <a:off x="3773769" y="-834078"/>
          <a:ext cx="763186" cy="6666938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Year 12 Info  “Into Higher Education” </a:t>
          </a:r>
        </a:p>
      </dsp:txBody>
      <dsp:txXfrm rot="-5400000">
        <a:off x="821893" y="2155054"/>
        <a:ext cx="6629682" cy="688674"/>
      </dsp:txXfrm>
    </dsp:sp>
    <dsp:sp modelId="{A7B35EEF-DDFD-4B55-91C9-9E5D98B71F0E}">
      <dsp:nvSpPr>
        <dsp:cNvPr id="0" name=""/>
        <dsp:cNvSpPr/>
      </dsp:nvSpPr>
      <dsp:spPr>
        <a:xfrm rot="5400000">
          <a:off x="-176119" y="3351785"/>
          <a:ext cx="1174132" cy="821893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-430255"/>
                <a:satOff val="-36438"/>
                <a:lumOff val="27233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-430255"/>
                <a:satOff val="-36438"/>
                <a:lumOff val="27233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-430255"/>
                <a:satOff val="-36438"/>
                <a:lumOff val="27233"/>
                <a:alphaOff val="0"/>
                <a:tint val="15000"/>
                <a:satMod val="350000"/>
              </a:schemeClr>
            </a:gs>
          </a:gsLst>
          <a:lin ang="16200000" scaled="1"/>
        </a:gradFill>
        <a:ln w="158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June 2021</a:t>
          </a:r>
        </a:p>
      </dsp:txBody>
      <dsp:txXfrm rot="-5400000">
        <a:off x="1" y="3586613"/>
        <a:ext cx="821893" cy="352239"/>
      </dsp:txXfrm>
    </dsp:sp>
    <dsp:sp modelId="{47421F19-6D28-4B3B-B210-761F1739A472}">
      <dsp:nvSpPr>
        <dsp:cNvPr id="0" name=""/>
        <dsp:cNvSpPr/>
      </dsp:nvSpPr>
      <dsp:spPr>
        <a:xfrm rot="5400000">
          <a:off x="3773769" y="223789"/>
          <a:ext cx="763186" cy="6666938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Guest Speakers and Tutorials, including registration on UCAS Apply</a:t>
          </a:r>
        </a:p>
      </dsp:txBody>
      <dsp:txXfrm rot="-5400000">
        <a:off x="821893" y="3212921"/>
        <a:ext cx="6629682" cy="688674"/>
      </dsp:txXfrm>
    </dsp:sp>
    <dsp:sp modelId="{6C23EAB1-67BF-4FA4-AF01-341A5A79256C}">
      <dsp:nvSpPr>
        <dsp:cNvPr id="0" name=""/>
        <dsp:cNvSpPr/>
      </dsp:nvSpPr>
      <dsp:spPr>
        <a:xfrm rot="5400000">
          <a:off x="-176119" y="4409654"/>
          <a:ext cx="1174132" cy="821893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-573673"/>
                <a:satOff val="-48584"/>
                <a:lumOff val="36311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-573673"/>
                <a:satOff val="-48584"/>
                <a:lumOff val="36311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-573673"/>
                <a:satOff val="-48584"/>
                <a:lumOff val="36311"/>
                <a:alphaOff val="0"/>
                <a:tint val="15000"/>
                <a:satMod val="350000"/>
              </a:schemeClr>
            </a:gs>
          </a:gsLst>
          <a:lin ang="16200000" scaled="1"/>
        </a:gradFill>
        <a:ln w="158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Arial" panose="020B0604020202020204" pitchFamily="34" charset="0"/>
              <a:cs typeface="Arial" panose="020B0604020202020204" pitchFamily="34" charset="0"/>
            </a:rPr>
            <a:t>  July 2021</a:t>
          </a:r>
        </a:p>
      </dsp:txBody>
      <dsp:txXfrm rot="-5400000">
        <a:off x="1" y="4644482"/>
        <a:ext cx="821893" cy="352239"/>
      </dsp:txXfrm>
    </dsp:sp>
    <dsp:sp modelId="{80E4CEAB-5689-4EC7-A7D0-A26BCD3F9EEB}">
      <dsp:nvSpPr>
        <dsp:cNvPr id="0" name=""/>
        <dsp:cNvSpPr/>
      </dsp:nvSpPr>
      <dsp:spPr>
        <a:xfrm rot="5400000">
          <a:off x="3773769" y="1281657"/>
          <a:ext cx="763186" cy="6666938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Year 12 Personal Statements morning. </a:t>
          </a:r>
        </a:p>
      </dsp:txBody>
      <dsp:txXfrm rot="-5400000">
        <a:off x="821893" y="4270789"/>
        <a:ext cx="6629682" cy="6886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8A78A-D525-4CED-ADD9-AC167F74282E}">
      <dsp:nvSpPr>
        <dsp:cNvPr id="0" name=""/>
        <dsp:cNvSpPr/>
      </dsp:nvSpPr>
      <dsp:spPr>
        <a:xfrm rot="5400000">
          <a:off x="-410069" y="414108"/>
          <a:ext cx="2733795" cy="191365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5875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0" kern="1200" cap="none" spc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September 2021</a:t>
          </a:r>
        </a:p>
      </dsp:txBody>
      <dsp:txXfrm rot="-5400000">
        <a:off x="1" y="960866"/>
        <a:ext cx="1913656" cy="820139"/>
      </dsp:txXfrm>
    </dsp:sp>
    <dsp:sp modelId="{58D94211-20A3-43F8-9906-95859C60A377}">
      <dsp:nvSpPr>
        <dsp:cNvPr id="0" name=""/>
        <dsp:cNvSpPr/>
      </dsp:nvSpPr>
      <dsp:spPr>
        <a:xfrm rot="5400000">
          <a:off x="3776756" y="-1859061"/>
          <a:ext cx="1776966" cy="5503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baseline="0" dirty="0">
              <a:latin typeface="Arial" panose="020B0604020202020204" pitchFamily="34" charset="0"/>
            </a:rPr>
            <a:t>Finalise Course choices and Personal Statement. Print out your form and give it to your tutor who will have completed a </a:t>
          </a:r>
          <a:r>
            <a:rPr lang="en-GB" sz="1600" kern="1200" baseline="0">
              <a:latin typeface="Arial" panose="020B0604020202020204" pitchFamily="34" charset="0"/>
            </a:rPr>
            <a:t>draft reference. </a:t>
          </a:r>
          <a:r>
            <a:rPr lang="en-GB" sz="1600" kern="1200" baseline="0" dirty="0">
              <a:latin typeface="Arial" panose="020B0604020202020204" pitchFamily="34" charset="0"/>
            </a:rPr>
            <a:t>Only then do you submit your form and pay UCAS online by credit or debit card.</a:t>
          </a:r>
        </a:p>
      </dsp:txBody>
      <dsp:txXfrm rot="-5400000">
        <a:off x="1913656" y="90783"/>
        <a:ext cx="5416423" cy="1603478"/>
      </dsp:txXfrm>
    </dsp:sp>
    <dsp:sp modelId="{3D6D2328-C0D5-44E4-92B6-1E691A6A7069}">
      <dsp:nvSpPr>
        <dsp:cNvPr id="0" name=""/>
        <dsp:cNvSpPr/>
      </dsp:nvSpPr>
      <dsp:spPr>
        <a:xfrm rot="5400000">
          <a:off x="-410069" y="2865939"/>
          <a:ext cx="2733795" cy="191365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-573673"/>
                <a:satOff val="-48584"/>
                <a:lumOff val="36311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-573673"/>
                <a:satOff val="-48584"/>
                <a:lumOff val="36311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-573673"/>
                <a:satOff val="-48584"/>
                <a:lumOff val="36311"/>
                <a:alphaOff val="0"/>
                <a:tint val="15000"/>
                <a:satMod val="350000"/>
              </a:schemeClr>
            </a:gs>
          </a:gsLst>
          <a:lin ang="16200000" scaled="1"/>
        </a:gradFill>
        <a:ln w="15875" cap="sq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baseline="0" dirty="0">
              <a:latin typeface="Arial" panose="020B0604020202020204" pitchFamily="34" charset="0"/>
            </a:rPr>
            <a:t>Deadline: 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baseline="0" dirty="0">
              <a:latin typeface="Arial" panose="020B0604020202020204" pitchFamily="34" charset="0"/>
            </a:rPr>
            <a:t>15</a:t>
          </a:r>
          <a:r>
            <a:rPr lang="en-GB" sz="1600" b="1" i="0" kern="1200" baseline="30000" dirty="0">
              <a:latin typeface="Arial" panose="020B0604020202020204" pitchFamily="34" charset="0"/>
            </a:rPr>
            <a:t>th</a:t>
          </a:r>
          <a:r>
            <a:rPr lang="en-GB" sz="1600" b="1" i="0" kern="1200" baseline="0" dirty="0">
              <a:latin typeface="Arial" panose="020B0604020202020204" pitchFamily="34" charset="0"/>
            </a:rPr>
            <a:t> October 2021</a:t>
          </a:r>
        </a:p>
      </dsp:txBody>
      <dsp:txXfrm rot="-5400000">
        <a:off x="1" y="3412697"/>
        <a:ext cx="1913656" cy="820139"/>
      </dsp:txXfrm>
    </dsp:sp>
    <dsp:sp modelId="{A0963F02-5AEA-49BF-9B72-A015932B6D34}">
      <dsp:nvSpPr>
        <dsp:cNvPr id="0" name=""/>
        <dsp:cNvSpPr/>
      </dsp:nvSpPr>
      <dsp:spPr>
        <a:xfrm rot="5400000">
          <a:off x="3776756" y="592769"/>
          <a:ext cx="1776966" cy="5503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for Oxbridge, Medicine, Veterinary Science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all other courses and institutions, </a:t>
          </a:r>
          <a:r>
            <a:rPr lang="en-GB" sz="1600" b="1" kern="1200" dirty="0">
              <a:latin typeface="Arial" panose="020B0604020202020204" pitchFamily="34" charset="0"/>
              <a:cs typeface="Arial" panose="020B0604020202020204" pitchFamily="34" charset="0"/>
            </a:rPr>
            <a:t>October half term</a:t>
          </a: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 rot="-5400000">
        <a:off x="1913656" y="2542613"/>
        <a:ext cx="5416423" cy="1603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7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47" tIns="46061" rIns="92147" bIns="46061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1" y="0"/>
            <a:ext cx="2971800" cy="497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47" tIns="46061" rIns="92147" bIns="46061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47" tIns="46061" rIns="92147" bIns="46061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8065"/>
            <a:ext cx="2971800" cy="49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47" tIns="46061" rIns="92147" bIns="46061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1" y="9448065"/>
            <a:ext cx="2971800" cy="49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47" tIns="46061" rIns="92147" bIns="46061" anchor="b" anchorCtr="0">
            <a:noAutofit/>
          </a:bodyPr>
          <a:lstStyle/>
          <a:p>
            <a:pPr algn="r"/>
            <a:fld id="{00000000-1234-1234-1234-123412341234}" type="slidenum">
              <a:rPr lang="en-GB" sz="120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/>
              <a:t>‹#›</a:t>
            </a:fld>
            <a:endParaRPr lang="en-GB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1613D-DEBA-42D1-8F06-218ECF7DDB4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435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1613D-DEBA-42D1-8F06-218ECF7DDB4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680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217" name="Google Shape;2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 txBox="1">
            <a:spLocks noGrp="1"/>
          </p:cNvSpPr>
          <p:nvPr>
            <p:ph type="sldNum" idx="12"/>
          </p:nvPr>
        </p:nvSpPr>
        <p:spPr>
          <a:xfrm>
            <a:off x="3886201" y="9448065"/>
            <a:ext cx="2971800" cy="49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47" tIns="46061" rIns="92147" bIns="46061" anchor="b" anchorCtr="0">
            <a:noAutofit/>
          </a:bodyPr>
          <a:lstStyle/>
          <a:p>
            <a:pPr algn="r"/>
            <a:fld id="{00000000-1234-1234-1234-123412341234}" type="slidenum">
              <a:rPr lang="en-GB"/>
              <a:pPr algn="r"/>
              <a:t>17</a:t>
            </a:fld>
            <a:endParaRPr/>
          </a:p>
        </p:txBody>
      </p:sp>
      <p:sp>
        <p:nvSpPr>
          <p:cNvPr id="224" name="Google Shape;2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p16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232" name="Google Shape;2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238" name="Google Shape;2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244" name="Google Shape;2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9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347" name="Google Shape;34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353" name="Google Shape;35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1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359" name="Google Shape;35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2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365" name="Google Shape;36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3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371" name="Google Shape;37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4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377" name="Google Shape;37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5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383" name="Google Shape;38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6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390" name="Google Shape;39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7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396" name="Google Shape;39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8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402" name="Google Shape;40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9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408" name="Google Shape;40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0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414" name="Google Shape;41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914401" y="4723184"/>
            <a:ext cx="5029200" cy="4476918"/>
          </a:xfrm>
          <a:prstGeom prst="rect">
            <a:avLst/>
          </a:prstGeom>
        </p:spPr>
        <p:txBody>
          <a:bodyPr spcFirstLastPara="1" wrap="square" lIns="92147" tIns="46061" rIns="92147" bIns="46061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6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5" name="Google Shape;115;p5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7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7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1" name="Google Shape;121;p5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1_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3E211-C8C7-4F7A-A448-C96AF2E91E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2729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5" name="Google Shape;25;p43"/>
          <p:cNvSpPr>
            <a:spLocks noGrp="1"/>
          </p:cNvSpPr>
          <p:nvPr>
            <p:ph type="clipArt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CLIPART_AND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4"/>
          <p:cNvSpPr>
            <a:spLocks noGrp="1"/>
          </p:cNvSpPr>
          <p:nvPr>
            <p:ph type="clipArt" idx="2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Google Shape;32;p44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82" name="Google Shape;82;p5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5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89" name="Google Shape;89;p5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5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91" name="Google Shape;91;p5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101" name="Google Shape;101;p5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102" name="Google Shape;102;p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8" name="Google Shape;108;p5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109" name="Google Shape;109;p5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41" descr="A:\smlogopl.bmp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52400" y="152400"/>
            <a:ext cx="1125538" cy="1295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Applying to Higher Education</a:t>
            </a:r>
            <a:endParaRPr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St Michael’s Catholic Grammar School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Applying to University</a:t>
            </a:r>
            <a:endParaRPr/>
          </a:p>
        </p:txBody>
      </p:sp>
      <p:sp>
        <p:nvSpPr>
          <p:cNvPr id="177" name="Google Shape;177;p9"/>
          <p:cNvSpPr txBox="1">
            <a:spLocks noGrp="1"/>
          </p:cNvSpPr>
          <p:nvPr>
            <p:ph type="body" idx="1"/>
          </p:nvPr>
        </p:nvSpPr>
        <p:spPr>
          <a:xfrm>
            <a:off x="4645025" y="1981200"/>
            <a:ext cx="38131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342900" lvl="0" indent="-342900" algn="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Mr Roberts  </a:t>
            </a:r>
            <a:endParaRPr/>
          </a:p>
        </p:txBody>
      </p:sp>
      <p:pic>
        <p:nvPicPr>
          <p:cNvPr id="178" name="Google Shape;178;p9" descr="C:\Program Files\Common Files\Microsoft Shared\Clipart\cagcat50\bs00554_.wmf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2209800"/>
            <a:ext cx="4419600" cy="3424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The Application</a:t>
            </a:r>
            <a:endParaRPr/>
          </a:p>
        </p:txBody>
      </p:sp>
      <p:sp>
        <p:nvSpPr>
          <p:cNvPr id="184" name="Google Shape;184;p1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Submitted online through the UCAS website.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Personal data, qualifications, course choices, personal statement and reference.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Deadlines for Oxbridge, Medicine, Dentistry and Veterinary Science is 15</a:t>
            </a:r>
            <a:r>
              <a:rPr lang="en-GB" sz="2800" baseline="300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2800">
                <a:latin typeface="Arial"/>
                <a:ea typeface="Arial"/>
                <a:cs typeface="Arial"/>
                <a:sym typeface="Arial"/>
              </a:rPr>
              <a:t> October, all others by half term before Christmas.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The process of making the application has already begun…</a:t>
            </a:r>
            <a:endParaRPr sz="28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852" y="116632"/>
            <a:ext cx="7772400" cy="1143000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How we help at St Michael’s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331640" y="1331640"/>
          <a:ext cx="7488832" cy="5409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341848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72400" cy="1143000"/>
          </a:xfrm>
        </p:spPr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How we help at St Michael’s</a:t>
            </a:r>
            <a:endParaRPr lang="en-GB" sz="3600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403648" y="1331640"/>
          <a:ext cx="7416824" cy="519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187624" y="5589240"/>
            <a:ext cx="2376264" cy="1008112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1475656" y="5589240"/>
            <a:ext cx="18002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88435" y="5589240"/>
            <a:ext cx="1887421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142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Briefly…the process</a:t>
            </a:r>
            <a:r>
              <a:rPr lang="en-GB"/>
              <a:t>:</a:t>
            </a:r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body" idx="1"/>
          </p:nvPr>
        </p:nvSpPr>
        <p:spPr>
          <a:xfrm>
            <a:off x="1219200" y="1905000"/>
            <a:ext cx="4038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Choose five universities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Submit form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Acknowledgement letter from UCAS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Interviews and/or conditional offers or rejections.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 “firm” choice and “insurance” choice.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Results day</a:t>
            </a:r>
            <a:endParaRPr/>
          </a:p>
        </p:txBody>
      </p:sp>
      <p:pic>
        <p:nvPicPr>
          <p:cNvPr id="208" name="Google Shape;208;p13" descr="F:\HE Talk\Congratulations 0023.gif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16513" y="2209800"/>
            <a:ext cx="3051175" cy="3881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If things go wrong</a:t>
            </a:r>
            <a:r>
              <a:rPr lang="en-GB"/>
              <a:t>:</a:t>
            </a:r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GB" sz="3600" b="1">
                <a:latin typeface="Arial"/>
                <a:ea typeface="Arial"/>
                <a:cs typeface="Arial"/>
                <a:sym typeface="Arial"/>
              </a:rPr>
              <a:t>Extra </a:t>
            </a:r>
            <a:r>
              <a:rPr lang="en-GB" sz="3600">
                <a:latin typeface="Arial"/>
                <a:ea typeface="Arial"/>
                <a:cs typeface="Arial"/>
                <a:sym typeface="Arial"/>
              </a:rPr>
              <a:t>– if rejected by all choices, can have an additional choice, this is repeated until successful.</a:t>
            </a:r>
            <a:endParaRPr/>
          </a:p>
          <a:p>
            <a:pPr marL="34290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GB" sz="3600" b="1">
                <a:latin typeface="Arial"/>
                <a:ea typeface="Arial"/>
                <a:cs typeface="Arial"/>
                <a:sym typeface="Arial"/>
              </a:rPr>
              <a:t>Clearing</a:t>
            </a:r>
            <a:r>
              <a:rPr lang="en-GB" sz="3600">
                <a:latin typeface="Arial"/>
                <a:ea typeface="Arial"/>
                <a:cs typeface="Arial"/>
                <a:sym typeface="Arial"/>
              </a:rPr>
              <a:t> – if a place has not been secured on results day.</a:t>
            </a:r>
            <a:endParaRPr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"/>
          <p:cNvSpPr txBox="1">
            <a:spLocks noGrp="1"/>
          </p:cNvSpPr>
          <p:nvPr>
            <p:ph type="title"/>
          </p:nvPr>
        </p:nvSpPr>
        <p:spPr>
          <a:xfrm>
            <a:off x="1447800" y="60960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How to apply successfully</a:t>
            </a:r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Invest time in researching, discussing and visiting Universities and departments; and visiting their websites/reading prospectuses.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Finalise your personal statement and choices before coming back into upper sixth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Have a back-up plan.</a:t>
            </a:r>
            <a:endParaRPr/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/>
          </a:p>
        </p:txBody>
      </p:sp>
      <p:pic>
        <p:nvPicPr>
          <p:cNvPr id="221" name="Google Shape;221;p15" descr="F:\HE Talk\Happy Occasions 00107.gif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32388" y="1981200"/>
            <a:ext cx="283845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"/>
          <p:cNvSpPr txBox="1">
            <a:spLocks noGrp="1"/>
          </p:cNvSpPr>
          <p:nvPr>
            <p:ph type="title"/>
          </p:nvPr>
        </p:nvSpPr>
        <p:spPr>
          <a:xfrm>
            <a:off x="2362200" y="838200"/>
            <a:ext cx="61722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1">
                <a:latin typeface="Verdana"/>
                <a:ea typeface="Verdana"/>
                <a:cs typeface="Verdana"/>
                <a:sym typeface="Verdana"/>
              </a:rPr>
              <a:t>GAP YEAR</a:t>
            </a:r>
            <a:endParaRPr/>
          </a:p>
        </p:txBody>
      </p:sp>
      <p:sp>
        <p:nvSpPr>
          <p:cNvPr id="228" name="Google Shape;228;p16"/>
          <p:cNvSpPr txBox="1">
            <a:spLocks noGrp="1"/>
          </p:cNvSpPr>
          <p:nvPr>
            <p:ph type="body" idx="1"/>
          </p:nvPr>
        </p:nvSpPr>
        <p:spPr>
          <a:xfrm>
            <a:off x="4953000" y="3733800"/>
            <a:ext cx="3505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342900" lvl="0" indent="-342900" algn="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342900" lvl="0" indent="-342900" algn="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342900" lvl="0" indent="-342900" algn="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342900" lvl="0" indent="-342900" algn="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lang="en-GB" sz="2800">
                <a:latin typeface="Verdana"/>
                <a:ea typeface="Verdana"/>
                <a:cs typeface="Verdana"/>
                <a:sym typeface="Verdana"/>
              </a:rPr>
              <a:t>Mr Ward</a:t>
            </a:r>
            <a:r>
              <a:rPr lang="en-GB" sz="2800"/>
              <a:t>  </a:t>
            </a:r>
            <a:endParaRPr/>
          </a:p>
        </p:txBody>
      </p:sp>
      <p:pic>
        <p:nvPicPr>
          <p:cNvPr id="229" name="Google Shape;229;p16" descr="E:\HE Talk\HE Talk Clip Art\Business 00188.gif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8975" y="2057400"/>
            <a:ext cx="2732088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"/>
          <p:cNvSpPr/>
          <p:nvPr/>
        </p:nvSpPr>
        <p:spPr>
          <a:xfrm>
            <a:off x="755576" y="692696"/>
            <a:ext cx="6696744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gap year for me?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useful break from education?  An opportunity to do something completely different.  A time to develop personal skills, become self reliant, achieve an understanding of strengths and weaknesses. A necessary decision in order to reapply with higher grades for your chosen course.  A chance to save money before university.  Unnecessary, there are long gaps during university anyway, 4 months, June to September. The right choice for only a minority of students?</a:t>
            </a:r>
            <a:endParaRPr/>
          </a:p>
        </p:txBody>
      </p:sp>
      <p:pic>
        <p:nvPicPr>
          <p:cNvPr id="235" name="Google Shape;235;p17" descr="E:\HE Talk\HE Talk Clip Art\Business 1134 L1.gif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08304" y="2996952"/>
            <a:ext cx="1693168" cy="21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067FF-DD8E-4FEF-B778-AD0A14FEF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20842"/>
            <a:ext cx="7772400" cy="1143000"/>
          </a:xfrm>
        </p:spPr>
        <p:txBody>
          <a:bodyPr/>
          <a:lstStyle/>
          <a:p>
            <a:r>
              <a:rPr lang="en-US" dirty="0"/>
              <a:t>Gap Year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07878-7360-4C0C-8B84-38140CB34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437" y="1620252"/>
            <a:ext cx="8223584" cy="4916906"/>
          </a:xfrm>
        </p:spPr>
        <p:txBody>
          <a:bodyPr/>
          <a:lstStyle/>
          <a:p>
            <a:r>
              <a:rPr lang="en-US" dirty="0"/>
              <a:t>More difficult because of COVID</a:t>
            </a:r>
          </a:p>
          <a:p>
            <a:r>
              <a:rPr lang="en-US" dirty="0"/>
              <a:t>Art Foundation</a:t>
            </a:r>
          </a:p>
          <a:p>
            <a:r>
              <a:rPr lang="en-US" dirty="0"/>
              <a:t>Au Pair in Europe</a:t>
            </a:r>
          </a:p>
          <a:p>
            <a:r>
              <a:rPr lang="en-US" dirty="0"/>
              <a:t>Camp Counselor in the USA</a:t>
            </a:r>
          </a:p>
          <a:p>
            <a:r>
              <a:rPr lang="en-US" dirty="0"/>
              <a:t>Work placement in UK</a:t>
            </a:r>
          </a:p>
          <a:p>
            <a:r>
              <a:rPr lang="en-US" dirty="0"/>
              <a:t>Language course</a:t>
            </a:r>
          </a:p>
          <a:p>
            <a:r>
              <a:rPr lang="en-US" dirty="0"/>
              <a:t>Travel restrictions</a:t>
            </a:r>
          </a:p>
          <a:p>
            <a:r>
              <a:rPr lang="en-US" dirty="0"/>
              <a:t>Project Trust –suspended</a:t>
            </a:r>
          </a:p>
          <a:p>
            <a:r>
              <a:rPr lang="en-US" dirty="0"/>
              <a:t>VSO ICS - suspended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3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University Applications – making the choice</a:t>
            </a:r>
            <a:endParaRPr/>
          </a:p>
        </p:txBody>
      </p:sp>
      <p:sp>
        <p:nvSpPr>
          <p:cNvPr id="134" name="Google Shape;134;p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531495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Course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Place of study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When to start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Mr P Ward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" descr="E:\HE Talk\HE Talk Clip Art\Education 0217.gif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355850"/>
            <a:ext cx="3810000" cy="3363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Reasons for a Gap Year</a:t>
            </a:r>
            <a:endParaRPr/>
          </a:p>
        </p:txBody>
      </p:sp>
      <p:sp>
        <p:nvSpPr>
          <p:cNvPr id="241" name="Google Shape;241;p1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91864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GB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Necessity</a:t>
            </a: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-to obtain better grades for a course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7472" lvl="0" indent="-347472" algn="l" rtl="0">
              <a:spcBef>
                <a:spcPts val="76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Maturity</a:t>
            </a: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-life experience so that a student makes more use of their undergraduate course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7472" lvl="0" indent="-347472" algn="l" rtl="0">
              <a:spcBef>
                <a:spcPts val="76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Financial</a:t>
            </a: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-save a sum of money so that you enter university with greater financial security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7472" lvl="0" indent="-347472" algn="l" rtl="0">
              <a:spcBef>
                <a:spcPts val="76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Adventure</a:t>
            </a: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-experience travel and world cultures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7472" lvl="0" indent="-347472" algn="l" rtl="0">
              <a:spcBef>
                <a:spcPts val="76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Uncertainty</a:t>
            </a: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-undecided about future course and career choices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>
            <a:spLocks noGrp="1"/>
          </p:cNvSpPr>
          <p:nvPr>
            <p:ph type="title"/>
          </p:nvPr>
        </p:nvSpPr>
        <p:spPr>
          <a:xfrm>
            <a:off x="1187624" y="47667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Reasons to avoid a gap year</a:t>
            </a:r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body" idx="1"/>
          </p:nvPr>
        </p:nvSpPr>
        <p:spPr>
          <a:xfrm>
            <a:off x="899592" y="1772816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>
                <a:latin typeface="Arial"/>
                <a:ea typeface="Arial"/>
                <a:cs typeface="Arial"/>
                <a:sym typeface="Arial"/>
              </a:rPr>
              <a:t>Academic</a:t>
            </a:r>
            <a:r>
              <a:rPr lang="en-GB" sz="2800">
                <a:latin typeface="Arial"/>
                <a:ea typeface="Arial"/>
                <a:cs typeface="Arial"/>
                <a:sym typeface="Arial"/>
              </a:rPr>
              <a:t>-could lose the study habit, universities think maths skills become rusty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>
                <a:latin typeface="Arial"/>
                <a:ea typeface="Arial"/>
                <a:cs typeface="Arial"/>
                <a:sym typeface="Arial"/>
              </a:rPr>
              <a:t>Opportunity</a:t>
            </a:r>
            <a:r>
              <a:rPr lang="en-GB" sz="2800">
                <a:latin typeface="Arial"/>
                <a:ea typeface="Arial"/>
                <a:cs typeface="Arial"/>
                <a:sym typeface="Arial"/>
              </a:rPr>
              <a:t>-realistically what amazing positions exist out there?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>
                <a:latin typeface="Arial"/>
                <a:ea typeface="Arial"/>
                <a:cs typeface="Arial"/>
                <a:sym typeface="Arial"/>
              </a:rPr>
              <a:t>Cost</a:t>
            </a:r>
            <a:r>
              <a:rPr lang="en-GB" sz="2800">
                <a:latin typeface="Arial"/>
                <a:ea typeface="Arial"/>
                <a:cs typeface="Arial"/>
                <a:sym typeface="Arial"/>
              </a:rPr>
              <a:t>-overseas projects are very expensive.  You are more likely to spend money not save it during a gap year. 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>
                <a:latin typeface="Arial"/>
                <a:ea typeface="Arial"/>
                <a:cs typeface="Arial"/>
                <a:sym typeface="Arial"/>
              </a:rPr>
              <a:t>Unnecessary</a:t>
            </a:r>
            <a:r>
              <a:rPr lang="en-GB" sz="2800">
                <a:latin typeface="Arial"/>
                <a:ea typeface="Arial"/>
                <a:cs typeface="Arial"/>
                <a:sym typeface="Arial"/>
              </a:rPr>
              <a:t>-long academic holidays provide the opportunity for work and travel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9"/>
          <p:cNvSpPr/>
          <p:nvPr/>
        </p:nvSpPr>
        <p:spPr>
          <a:xfrm>
            <a:off x="598488" y="1371600"/>
            <a:ext cx="8545512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STUDENT FINANCE FOR HIGHER EDUCATION</a:t>
            </a:r>
            <a:endParaRPr/>
          </a:p>
        </p:txBody>
      </p:sp>
      <p:sp>
        <p:nvSpPr>
          <p:cNvPr id="350" name="Google Shape;350;p29"/>
          <p:cNvSpPr/>
          <p:nvPr/>
        </p:nvSpPr>
        <p:spPr>
          <a:xfrm>
            <a:off x="990600" y="3505200"/>
            <a:ext cx="7543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Gerry Stonehouse 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Careers Adviser LBB</a:t>
            </a:r>
            <a:endParaRPr/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0"/>
          <p:cNvSpPr txBox="1">
            <a:spLocks noGrp="1"/>
          </p:cNvSpPr>
          <p:nvPr>
            <p:ph type="title"/>
          </p:nvPr>
        </p:nvSpPr>
        <p:spPr>
          <a:xfrm>
            <a:off x="12192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Arial"/>
                <a:ea typeface="Arial"/>
                <a:cs typeface="Arial"/>
                <a:sym typeface="Arial"/>
              </a:rPr>
              <a:t>STUDENT LOAN FOR FEES</a:t>
            </a:r>
            <a:endParaRPr/>
          </a:p>
        </p:txBody>
      </p:sp>
      <p:sp>
        <p:nvSpPr>
          <p:cNvPr id="356" name="Google Shape;356;p30"/>
          <p:cNvSpPr txBox="1">
            <a:spLocks noGrp="1"/>
          </p:cNvSpPr>
          <p:nvPr>
            <p:ph type="body" idx="1"/>
          </p:nvPr>
        </p:nvSpPr>
        <p:spPr>
          <a:xfrm>
            <a:off x="12192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All students can apply for the loan to cover tuition fees maximum of £9,250 a year 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Loan paid directly to the university or college. Not repayable until after student finishes university and is earning £27,295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Fee amounts for English students studying in Wales, Scotland and Northern Ireland are the same.</a:t>
            </a:r>
            <a:r>
              <a:rPr lang="en-GB" sz="2800" b="1"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latin typeface="Arial"/>
                <a:ea typeface="Arial"/>
                <a:cs typeface="Arial"/>
                <a:sym typeface="Arial"/>
              </a:rPr>
              <a:t>STUDENT LOAN FOR MAINTENANCE</a:t>
            </a:r>
            <a:endParaRPr/>
          </a:p>
        </p:txBody>
      </p:sp>
      <p:sp>
        <p:nvSpPr>
          <p:cNvPr id="362" name="Google Shape;362;p3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Now a system of student loans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>
                <a:latin typeface="Arial"/>
                <a:ea typeface="Arial"/>
                <a:cs typeface="Arial"/>
                <a:sym typeface="Arial"/>
              </a:rPr>
              <a:t>Amount of loan will vary depending on the student’s circumstances e.g. living at home, living in London or away from home elsewhere. Household income affects the amount you can borrow.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GB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Living at home- up to £7,987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GB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Living away from home  outside London-up to £9,488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GB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Living  away from home in London –up to £12,382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GB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year of a UK course studying abroad-up to £10,866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2"/>
          <p:cNvSpPr txBox="1">
            <a:spLocks noGrp="1"/>
          </p:cNvSpPr>
          <p:nvPr>
            <p:ph type="title"/>
          </p:nvPr>
        </p:nvSpPr>
        <p:spPr>
          <a:xfrm>
            <a:off x="755576" y="764704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latin typeface="Arial"/>
                <a:ea typeface="Arial"/>
                <a:cs typeface="Arial"/>
                <a:sym typeface="Arial"/>
              </a:rPr>
              <a:t>BURSARIES</a:t>
            </a:r>
            <a:endParaRPr/>
          </a:p>
        </p:txBody>
      </p:sp>
      <p:sp>
        <p:nvSpPr>
          <p:cNvPr id="368" name="Google Shape;368;p32"/>
          <p:cNvSpPr txBox="1">
            <a:spLocks noGrp="1"/>
          </p:cNvSpPr>
          <p:nvPr>
            <p:ph type="body" idx="1"/>
          </p:nvPr>
        </p:nvSpPr>
        <p:spPr>
          <a:xfrm>
            <a:off x="971600" y="1910030"/>
            <a:ext cx="7772400" cy="317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There are other types of bursaries (non repayable) offered by universities. Most aimed at students from lower income families. A few available related to sporting achievement, academic excellence etc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NHS Bursary to cover fees for 5</a:t>
            </a:r>
            <a:r>
              <a:rPr lang="en-GB" sz="2400" b="1" baseline="300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 and 6</a:t>
            </a:r>
            <a:r>
              <a:rPr lang="en-GB" sz="2400" b="1" baseline="30000"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 year of Medicine or Dentistry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Amounts and criteria vary between HEIs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Check each university individually. 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Arial"/>
                <a:ea typeface="Arial"/>
                <a:cs typeface="Arial"/>
                <a:sym typeface="Arial"/>
              </a:rPr>
              <a:t>Interest on Loan</a:t>
            </a:r>
            <a:endParaRPr/>
          </a:p>
        </p:txBody>
      </p:sp>
      <p:sp>
        <p:nvSpPr>
          <p:cNvPr id="374" name="Google Shape;374;p33"/>
          <p:cNvSpPr txBox="1">
            <a:spLocks noGrp="1"/>
          </p:cNvSpPr>
          <p:nvPr>
            <p:ph type="body" idx="1"/>
          </p:nvPr>
        </p:nvSpPr>
        <p:spPr>
          <a:xfrm>
            <a:off x="755576" y="1844824"/>
            <a:ext cx="8496944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b="1">
                <a:latin typeface="Arial"/>
                <a:ea typeface="Arial"/>
                <a:cs typeface="Arial"/>
                <a:sym typeface="Arial"/>
              </a:rPr>
              <a:t>Depends on Rate of Inflation (RPI) and graduates’ earnings</a:t>
            </a:r>
            <a:br>
              <a:rPr lang="en-GB" b="1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b="1">
                <a:latin typeface="Arial"/>
                <a:ea typeface="Arial"/>
                <a:cs typeface="Arial"/>
                <a:sym typeface="Arial"/>
              </a:rPr>
              <a:t> While at university – RPI + 3%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1">
                <a:latin typeface="Arial"/>
                <a:ea typeface="Arial"/>
                <a:cs typeface="Arial"/>
                <a:sym typeface="Arial"/>
              </a:rPr>
              <a:t>Earning £27,295 or below – RPI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b="1">
                <a:latin typeface="Arial"/>
                <a:ea typeface="Arial"/>
                <a:cs typeface="Arial"/>
                <a:sym typeface="Arial"/>
              </a:rPr>
              <a:t> Income between £27,295 and </a:t>
            </a:r>
            <a:br>
              <a:rPr lang="en-GB" b="1">
                <a:latin typeface="Arial"/>
                <a:ea typeface="Arial"/>
                <a:cs typeface="Arial"/>
                <a:sym typeface="Arial"/>
              </a:rPr>
            </a:br>
            <a:r>
              <a:rPr lang="en-GB" b="1">
                <a:latin typeface="Arial"/>
                <a:ea typeface="Arial"/>
                <a:cs typeface="Arial"/>
                <a:sym typeface="Arial"/>
              </a:rPr>
              <a:t> £45,000 – Varies depending on income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b="1">
                <a:latin typeface="Arial"/>
                <a:ea typeface="Arial"/>
                <a:cs typeface="Arial"/>
                <a:sym typeface="Arial"/>
              </a:rPr>
              <a:t> Income £45,000+   -  RPI + 3%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latin typeface="Arial"/>
                <a:ea typeface="Arial"/>
                <a:cs typeface="Arial"/>
                <a:sym typeface="Arial"/>
              </a:rPr>
              <a:t>REPAYING THE STUDENT LOANS</a:t>
            </a:r>
            <a:endParaRPr/>
          </a:p>
        </p:txBody>
      </p:sp>
      <p:sp>
        <p:nvSpPr>
          <p:cNvPr id="380" name="Google Shape;380;p34"/>
          <p:cNvSpPr txBox="1">
            <a:spLocks noGrp="1"/>
          </p:cNvSpPr>
          <p:nvPr>
            <p:ph type="body" idx="1"/>
          </p:nvPr>
        </p:nvSpPr>
        <p:spPr>
          <a:xfrm>
            <a:off x="990600" y="1981200"/>
            <a:ext cx="792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>
                <a:latin typeface="Arial"/>
                <a:ea typeface="Arial"/>
                <a:cs typeface="Arial"/>
                <a:sym typeface="Arial"/>
              </a:rPr>
              <a:t>Start repaying when finished course and earning over £27,295 a year.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>
                <a:latin typeface="Arial"/>
                <a:ea typeface="Arial"/>
                <a:cs typeface="Arial"/>
                <a:sym typeface="Arial"/>
              </a:rPr>
              <a:t>Repayments 9% of income over £27,295 e.g. If earning £30,000 a year would repay £20 a month. If earning £50,000, pay back £170 a month</a:t>
            </a:r>
            <a:endParaRPr sz="28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>
                <a:latin typeface="Arial"/>
                <a:ea typeface="Arial"/>
                <a:cs typeface="Arial"/>
                <a:sym typeface="Arial"/>
              </a:rPr>
              <a:t>Repayments automatic through tax system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latin typeface="Arial"/>
                <a:ea typeface="Arial"/>
                <a:cs typeface="Arial"/>
                <a:sym typeface="Arial"/>
              </a:rPr>
              <a:t>REPAYING THE STUDENT LOANS</a:t>
            </a:r>
            <a:endParaRPr/>
          </a:p>
        </p:txBody>
      </p:sp>
      <p:sp>
        <p:nvSpPr>
          <p:cNvPr id="386" name="Google Shape;386;p35"/>
          <p:cNvSpPr txBox="1">
            <a:spLocks noGrp="1"/>
          </p:cNvSpPr>
          <p:nvPr>
            <p:ph type="body" idx="1"/>
          </p:nvPr>
        </p:nvSpPr>
        <p:spPr>
          <a:xfrm>
            <a:off x="990600" y="1981200"/>
            <a:ext cx="792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2132856"/>
            <a:ext cx="8348969" cy="4503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6"/>
          <p:cNvSpPr txBox="1">
            <a:spLocks noGrp="1"/>
          </p:cNvSpPr>
          <p:nvPr>
            <p:ph type="title"/>
          </p:nvPr>
        </p:nvSpPr>
        <p:spPr>
          <a:xfrm>
            <a:off x="13716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latin typeface="Arial"/>
                <a:ea typeface="Arial"/>
                <a:cs typeface="Arial"/>
                <a:sym typeface="Arial"/>
              </a:rPr>
              <a:t>ADDITIONAL FINANCIAL HELP</a:t>
            </a:r>
            <a:endParaRPr/>
          </a:p>
        </p:txBody>
      </p:sp>
      <p:sp>
        <p:nvSpPr>
          <p:cNvPr id="393" name="Google Shape;393;p36"/>
          <p:cNvSpPr txBox="1">
            <a:spLocks noGrp="1"/>
          </p:cNvSpPr>
          <p:nvPr>
            <p:ph type="body" idx="1"/>
          </p:nvPr>
        </p:nvSpPr>
        <p:spPr>
          <a:xfrm>
            <a:off x="1371600" y="17145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>
                <a:latin typeface="Arial"/>
                <a:ea typeface="Arial"/>
                <a:cs typeface="Arial"/>
                <a:sym typeface="Arial"/>
              </a:rPr>
              <a:t>University Hardship Fund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1">
                <a:latin typeface="Arial"/>
                <a:ea typeface="Arial"/>
                <a:cs typeface="Arial"/>
                <a:sym typeface="Arial"/>
              </a:rPr>
              <a:t>Disabled Students Allowance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>
                <a:latin typeface="Arial"/>
                <a:ea typeface="Arial"/>
                <a:cs typeface="Arial"/>
                <a:sym typeface="Arial"/>
              </a:rPr>
              <a:t>Care Leavers Grant</a:t>
            </a:r>
            <a:endParaRPr/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>
                <a:latin typeface="Arial"/>
                <a:ea typeface="Arial"/>
                <a:cs typeface="Arial"/>
                <a:sym typeface="Arial"/>
              </a:rPr>
              <a:t>Sponsorship from employers.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>
                <a:latin typeface="Arial"/>
                <a:ea typeface="Arial"/>
                <a:cs typeface="Arial"/>
                <a:sym typeface="Arial"/>
              </a:rPr>
              <a:t>Students can work as well as take out loans.</a:t>
            </a:r>
            <a:br>
              <a:rPr lang="en-GB" sz="2800" b="1">
                <a:latin typeface="Arial"/>
                <a:ea typeface="Arial"/>
                <a:cs typeface="Arial"/>
                <a:sym typeface="Arial"/>
              </a:rPr>
            </a:br>
            <a:endParaRPr sz="28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UCAS Subject Guide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52600"/>
            <a:ext cx="8497509" cy="48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75129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7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latin typeface="Arial"/>
                <a:ea typeface="Arial"/>
                <a:cs typeface="Arial"/>
                <a:sym typeface="Arial"/>
              </a:rPr>
              <a:t>APPLYING FOR LOANS </a:t>
            </a:r>
            <a:endParaRPr/>
          </a:p>
        </p:txBody>
      </p:sp>
      <p:sp>
        <p:nvSpPr>
          <p:cNvPr id="399" name="Google Shape;399;p37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Eligibility criteria – recognised course and residency requirements</a:t>
            </a:r>
            <a:endParaRPr/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Apply on line </a:t>
            </a:r>
            <a:r>
              <a:rPr lang="en-GB" sz="2400" b="1" u="sng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www.gov.uk/studentfinance</a:t>
            </a: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Apply as soon as have UCAS number do not wait for confirmation of a place. Need to provide ID.</a:t>
            </a:r>
            <a:endParaRPr/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Apply in good time ! 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8"/>
          <p:cNvSpPr txBox="1">
            <a:spLocks noGrp="1"/>
          </p:cNvSpPr>
          <p:nvPr>
            <p:ph type="title"/>
          </p:nvPr>
        </p:nvSpPr>
        <p:spPr>
          <a:xfrm>
            <a:off x="1066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latin typeface="Arial"/>
                <a:ea typeface="Arial"/>
                <a:cs typeface="Arial"/>
                <a:sym typeface="Arial"/>
              </a:rPr>
              <a:t>CONTACTS FOR MORE INFORMATION</a:t>
            </a:r>
            <a:endParaRPr/>
          </a:p>
        </p:txBody>
      </p:sp>
      <p:sp>
        <p:nvSpPr>
          <p:cNvPr id="405" name="Google Shape;405;p38"/>
          <p:cNvSpPr txBox="1">
            <a:spLocks noGrp="1"/>
          </p:cNvSpPr>
          <p:nvPr>
            <p:ph type="body" idx="1"/>
          </p:nvPr>
        </p:nvSpPr>
        <p:spPr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Student Finance England </a:t>
            </a:r>
            <a:br>
              <a:rPr lang="en-GB" sz="2400" b="1">
                <a:latin typeface="Arial"/>
                <a:ea typeface="Arial"/>
                <a:cs typeface="Arial"/>
                <a:sym typeface="Arial"/>
              </a:rPr>
            </a:br>
            <a:r>
              <a:rPr lang="en-GB" sz="2400" b="1" u="sng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www.gov.uk/studentfinance</a:t>
            </a: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Telephone helpline 0300 100 0607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Student money site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GB" sz="2400" b="1" u="sng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www.scholarship-search.org.uk</a:t>
            </a: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9"/>
          <p:cNvSpPr txBox="1">
            <a:spLocks noGrp="1"/>
          </p:cNvSpPr>
          <p:nvPr>
            <p:ph type="title"/>
          </p:nvPr>
        </p:nvSpPr>
        <p:spPr>
          <a:xfrm>
            <a:off x="971600" y="26064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latin typeface="Arial"/>
                <a:ea typeface="Arial"/>
                <a:cs typeface="Arial"/>
                <a:sym typeface="Arial"/>
              </a:rPr>
              <a:t>APPRENTICESHIPS</a:t>
            </a:r>
            <a:endParaRPr/>
          </a:p>
        </p:txBody>
      </p:sp>
      <p:sp>
        <p:nvSpPr>
          <p:cNvPr id="411" name="Google Shape;411;p39"/>
          <p:cNvSpPr txBox="1">
            <a:spLocks noGrp="1"/>
          </p:cNvSpPr>
          <p:nvPr>
            <p:ph type="body" idx="1"/>
          </p:nvPr>
        </p:nvSpPr>
        <p:spPr>
          <a:xfrm>
            <a:off x="1371600" y="1844824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Work based Learning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Higher Apprenticeship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Degree Apprenticeship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Available in a range of industries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www.apprenticeships.org.uk.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1">
                <a:latin typeface="Arial"/>
                <a:ea typeface="Arial"/>
                <a:cs typeface="Arial"/>
                <a:sym typeface="Arial"/>
              </a:rPr>
              <a:t>The UCAS website also displays apprenticeships.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Applying to Higher Education</a:t>
            </a:r>
            <a:endParaRPr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St Michael’s Catholic Grammar School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Choosing the Course</a:t>
            </a:r>
            <a:endParaRPr/>
          </a:p>
        </p:txBody>
      </p:sp>
      <p:sp>
        <p:nvSpPr>
          <p:cNvPr id="141" name="Google Shape;141;p3"/>
          <p:cNvSpPr txBox="1">
            <a:spLocks noGrp="1"/>
          </p:cNvSpPr>
          <p:nvPr>
            <p:ph type="body" idx="1"/>
          </p:nvPr>
        </p:nvSpPr>
        <p:spPr>
          <a:xfrm>
            <a:off x="2057400" y="2362200"/>
            <a:ext cx="5562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Career aspirations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Favourite school subjects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A new subject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A combination of subjects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Place of study</a:t>
            </a:r>
            <a:endParaRPr/>
          </a:p>
        </p:txBody>
      </p:sp>
      <p:sp>
        <p:nvSpPr>
          <p:cNvPr id="147" name="Google Shape;147;p4"/>
          <p:cNvSpPr txBox="1">
            <a:spLocks noGrp="1"/>
          </p:cNvSpPr>
          <p:nvPr>
            <p:ph type="body" idx="1"/>
          </p:nvPr>
        </p:nvSpPr>
        <p:spPr>
          <a:xfrm>
            <a:off x="2057400" y="1752600"/>
            <a:ext cx="4800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Availability of course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Entry requirements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Environment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Distance from home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>
            <a:spLocks noGrp="1"/>
          </p:cNvSpPr>
          <p:nvPr>
            <p:ph type="title"/>
          </p:nvPr>
        </p:nvSpPr>
        <p:spPr>
          <a:xfrm>
            <a:off x="762000" y="685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Oxford and Cambridge</a:t>
            </a:r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body" idx="1"/>
          </p:nvPr>
        </p:nvSpPr>
        <p:spPr>
          <a:xfrm>
            <a:off x="2667000" y="19812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Prestige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Tuition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College system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Employment opportunities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Arial"/>
                <a:ea typeface="Arial"/>
                <a:cs typeface="Arial"/>
                <a:sym typeface="Arial"/>
              </a:rPr>
              <a:t>Our Expectations </a:t>
            </a:r>
            <a:br>
              <a:rPr lang="en-GB" sz="4000">
                <a:latin typeface="Arial"/>
                <a:ea typeface="Arial"/>
                <a:cs typeface="Arial"/>
                <a:sym typeface="Arial"/>
              </a:rPr>
            </a:br>
            <a:r>
              <a:rPr lang="en-GB" sz="4000">
                <a:latin typeface="Arial"/>
                <a:ea typeface="Arial"/>
                <a:cs typeface="Arial"/>
                <a:sym typeface="Arial"/>
              </a:rPr>
              <a:t>for Oxford and Cambridge</a:t>
            </a:r>
            <a:endParaRPr/>
          </a:p>
        </p:txBody>
      </p:sp>
      <p:sp>
        <p:nvSpPr>
          <p:cNvPr id="165" name="Google Shape;165;p7"/>
          <p:cNvSpPr txBox="1"/>
          <p:nvPr/>
        </p:nvSpPr>
        <p:spPr>
          <a:xfrm>
            <a:off x="126494" y="2002609"/>
            <a:ext cx="8641869" cy="364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800" dirty="0">
                <a:solidFill>
                  <a:schemeClr val="dk1"/>
                </a:solidFill>
                <a:ea typeface="Times New Roman"/>
              </a:rPr>
              <a:t>Predicted grades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A*, A, A </a:t>
            </a:r>
            <a:endParaRPr dirty="0"/>
          </a:p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>
                <a:solidFill>
                  <a:schemeClr val="dk1"/>
                </a:solidFill>
              </a:rPr>
              <a:t>A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strong GCSE record</a:t>
            </a:r>
            <a:endParaRPr dirty="0"/>
          </a:p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>
                <a:solidFill>
                  <a:schemeClr val="dk1"/>
                </a:solidFill>
              </a:rPr>
              <a:t>P</a:t>
            </a:r>
            <a:r>
              <a:rPr lang="en-GB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repared to read, widely within and beyond subject                                               </a:t>
            </a:r>
          </a:p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dirty="0">
                <a:solidFill>
                  <a:schemeClr val="dk1"/>
                </a:solidFill>
              </a:rPr>
              <a:t>Academic enrichment boosts your application.</a:t>
            </a:r>
          </a:p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dirty="0">
                <a:solidFill>
                  <a:schemeClr val="dk1"/>
                </a:solidFill>
              </a:rPr>
              <a:t>Admissions tests and interview preparation essential</a:t>
            </a:r>
          </a:p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348916"/>
            <a:ext cx="7772400" cy="1403684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 dirty="0"/>
              <a:t>Support for </a:t>
            </a:r>
            <a:br>
              <a:rPr lang="en-GB" sz="3700" dirty="0"/>
            </a:br>
            <a:r>
              <a:rPr lang="en-GB" sz="3700" dirty="0"/>
              <a:t>Oxford &amp; Cambridge Applications</a:t>
            </a:r>
          </a:p>
        </p:txBody>
      </p:sp>
      <p:graphicFrame>
        <p:nvGraphicFramePr>
          <p:cNvPr id="8197" name="TextBox 2">
            <a:extLst>
              <a:ext uri="{FF2B5EF4-FFF2-40B4-BE49-F238E27FC236}">
                <a16:creationId xmlns:a16="http://schemas.microsoft.com/office/drawing/2014/main" id="{8129A162-DF44-44B5-8EAF-8D310A8AE3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5559805"/>
              </p:ext>
            </p:extLst>
          </p:nvPr>
        </p:nvGraphicFramePr>
        <p:xfrm>
          <a:off x="433137" y="1700463"/>
          <a:ext cx="8277726" cy="475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826649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Sources of Help</a:t>
            </a:r>
            <a:endParaRPr/>
          </a:p>
        </p:txBody>
      </p:sp>
      <p:sp>
        <p:nvSpPr>
          <p:cNvPr id="171" name="Google Shape;171;p8"/>
          <p:cNvSpPr txBox="1">
            <a:spLocks noGrp="1"/>
          </p:cNvSpPr>
          <p:nvPr>
            <p:ph type="body" idx="1"/>
          </p:nvPr>
        </p:nvSpPr>
        <p:spPr>
          <a:xfrm>
            <a:off x="1997243" y="1777125"/>
            <a:ext cx="5863970" cy="430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1200"/>
              </a:spcBef>
              <a:buSzPts val="2400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University websites</a:t>
            </a:r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dirty="0">
                <a:latin typeface="Arial"/>
                <a:cs typeface="Arial"/>
                <a:sym typeface="Arial"/>
              </a:rPr>
              <a:t>UCAS Hub.  UCAS Subject Guide</a:t>
            </a:r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dirty="0">
                <a:latin typeface="Arial"/>
                <a:cs typeface="Arial"/>
                <a:sym typeface="Arial"/>
              </a:rPr>
              <a:t>UNIFROG</a:t>
            </a:r>
            <a:endParaRPr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St. Michael’s staff</a:t>
            </a:r>
            <a:endParaRPr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University prospectus</a:t>
            </a:r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dirty="0">
                <a:latin typeface="Arial"/>
                <a:cs typeface="Arial"/>
                <a:sym typeface="Arial"/>
              </a:rPr>
              <a:t>Personal Statements morning</a:t>
            </a:r>
            <a:endParaRPr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Oxbridge  (July)</a:t>
            </a:r>
            <a:endParaRPr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Summer Schools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 michaels">
  <a:themeElements>
    <a:clrScheme name="">
      <a:dk1>
        <a:srgbClr val="000000"/>
      </a:dk1>
      <a:lt1>
        <a:srgbClr val="FF99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A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1227</Words>
  <Application>Microsoft Office PowerPoint</Application>
  <PresentationFormat>On-screen Show (4:3)</PresentationFormat>
  <Paragraphs>207</Paragraphs>
  <Slides>33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Tahoma</vt:lpstr>
      <vt:lpstr>Verdana</vt:lpstr>
      <vt:lpstr>Times New Roman</vt:lpstr>
      <vt:lpstr>Arial</vt:lpstr>
      <vt:lpstr>st michaels</vt:lpstr>
      <vt:lpstr>PowerPoint Presentation</vt:lpstr>
      <vt:lpstr>University Applications – making the choice</vt:lpstr>
      <vt:lpstr>UCAS Subject Guide</vt:lpstr>
      <vt:lpstr>Choosing the Course</vt:lpstr>
      <vt:lpstr>Place of study</vt:lpstr>
      <vt:lpstr>Oxford and Cambridge</vt:lpstr>
      <vt:lpstr>Our Expectations  for Oxford and Cambridge</vt:lpstr>
      <vt:lpstr>Support for  Oxford &amp; Cambridge Applications</vt:lpstr>
      <vt:lpstr>Sources of Help</vt:lpstr>
      <vt:lpstr>Applying to University</vt:lpstr>
      <vt:lpstr>The Application</vt:lpstr>
      <vt:lpstr>How we help at St Michael’s</vt:lpstr>
      <vt:lpstr>How we help at St Michael’s</vt:lpstr>
      <vt:lpstr>Briefly…the process:</vt:lpstr>
      <vt:lpstr>If things go wrong:</vt:lpstr>
      <vt:lpstr>How to apply successfully</vt:lpstr>
      <vt:lpstr>GAP YEAR</vt:lpstr>
      <vt:lpstr>PowerPoint Presentation</vt:lpstr>
      <vt:lpstr>Gap Year </vt:lpstr>
      <vt:lpstr>Reasons for a Gap Year</vt:lpstr>
      <vt:lpstr>Reasons to avoid a gap year</vt:lpstr>
      <vt:lpstr>PowerPoint Presentation</vt:lpstr>
      <vt:lpstr>STUDENT LOAN FOR FEES</vt:lpstr>
      <vt:lpstr>STUDENT LOAN FOR MAINTENANCE</vt:lpstr>
      <vt:lpstr>BURSARIES</vt:lpstr>
      <vt:lpstr>Interest on Loan</vt:lpstr>
      <vt:lpstr>REPAYING THE STUDENT LOANS</vt:lpstr>
      <vt:lpstr>REPAYING THE STUDENT LOANS</vt:lpstr>
      <vt:lpstr>ADDITIONAL FINANCIAL HELP</vt:lpstr>
      <vt:lpstr>APPLYING FOR LOANS </vt:lpstr>
      <vt:lpstr>CONTACTS FOR MORE INFORMATION</vt:lpstr>
      <vt:lpstr>APPRENTICESHIPS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Lodge</dc:creator>
  <cp:lastModifiedBy>Aaron Johncock</cp:lastModifiedBy>
  <cp:revision>8</cp:revision>
  <cp:lastPrinted>2021-06-27T15:47:34Z</cp:lastPrinted>
  <dcterms:created xsi:type="dcterms:W3CDTF">2004-02-07T16:21:11Z</dcterms:created>
  <dcterms:modified xsi:type="dcterms:W3CDTF">2022-07-21T10:33:34Z</dcterms:modified>
</cp:coreProperties>
</file>